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CF3"/>
    <a:srgbClr val="E7EAF0"/>
    <a:srgbClr val="D1D6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326" y="-8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84C484-9345-49D1-AB15-419A7E6FC22B}" type="datetimeFigureOut">
              <a:rPr lang="en-US" smtClean="0"/>
              <a:pPr/>
              <a:t>1/22/2014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2DC05A-B842-4A2B-9FD5-4A9C693AC041}" type="slidenum">
              <a:rPr lang="en-US" smtClean="0"/>
              <a:pPr/>
              <a:t>‹#›</a:t>
            </a:fld>
            <a:endParaRPr lang="en-US" dirty="0"/>
          </a:p>
        </p:txBody>
      </p:sp>
    </p:spTree>
    <p:extLst>
      <p:ext uri="{BB962C8B-B14F-4D97-AF65-F5344CB8AC3E}">
        <p14:creationId xmlns:p14="http://schemas.microsoft.com/office/powerpoint/2010/main" val="1079248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8339D-F141-1849-8589-C3EB74B7D788}" type="datetimeFigureOut">
              <a:rPr lang="en-US" smtClean="0"/>
              <a:pPr/>
              <a:t>1/22/2014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3F579-9575-B140-B844-FDD3606E57F2}" type="slidenum">
              <a:rPr lang="en-US" smtClean="0"/>
              <a:pPr/>
              <a:t>‹#›</a:t>
            </a:fld>
            <a:endParaRPr lang="en-US" dirty="0"/>
          </a:p>
        </p:txBody>
      </p:sp>
    </p:spTree>
    <p:extLst>
      <p:ext uri="{BB962C8B-B14F-4D97-AF65-F5344CB8AC3E}">
        <p14:creationId xmlns:p14="http://schemas.microsoft.com/office/powerpoint/2010/main" val="2387283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a:t>
            </a:fld>
            <a:endParaRPr lang="en-US" dirty="0"/>
          </a:p>
        </p:txBody>
      </p:sp>
    </p:spTree>
    <p:extLst>
      <p:ext uri="{BB962C8B-B14F-4D97-AF65-F5344CB8AC3E}">
        <p14:creationId xmlns:p14="http://schemas.microsoft.com/office/powerpoint/2010/main" val="665877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1, 500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10</a:t>
            </a:fld>
            <a:endParaRPr lang="en-US" dirty="0"/>
          </a:p>
        </p:txBody>
      </p:sp>
    </p:spTree>
    <p:extLst>
      <p:ext uri="{BB962C8B-B14F-4D97-AF65-F5344CB8AC3E}">
        <p14:creationId xmlns:p14="http://schemas.microsoft.com/office/powerpoint/2010/main" val="328965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for </a:t>
            </a:r>
            <a:r>
              <a:rPr lang="en-US" dirty="0" smtClean="0"/>
              <a:t>Column 1, 500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11</a:t>
            </a:fld>
            <a:endParaRPr lang="en-US" dirty="0"/>
          </a:p>
        </p:txBody>
      </p:sp>
    </p:spTree>
    <p:extLst>
      <p:ext uri="{BB962C8B-B14F-4D97-AF65-F5344CB8AC3E}">
        <p14:creationId xmlns:p14="http://schemas.microsoft.com/office/powerpoint/2010/main" val="603192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2, 100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12</a:t>
            </a:fld>
            <a:endParaRPr lang="en-US" dirty="0"/>
          </a:p>
        </p:txBody>
      </p:sp>
    </p:spTree>
    <p:extLst>
      <p:ext uri="{BB962C8B-B14F-4D97-AF65-F5344CB8AC3E}">
        <p14:creationId xmlns:p14="http://schemas.microsoft.com/office/powerpoint/2010/main" val="330245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for </a:t>
            </a:r>
            <a:r>
              <a:rPr lang="en-US" dirty="0" smtClean="0"/>
              <a:t>Column 2, 100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13</a:t>
            </a:fld>
            <a:endParaRPr lang="en-US" dirty="0"/>
          </a:p>
        </p:txBody>
      </p:sp>
    </p:spTree>
    <p:extLst>
      <p:ext uri="{BB962C8B-B14F-4D97-AF65-F5344CB8AC3E}">
        <p14:creationId xmlns:p14="http://schemas.microsoft.com/office/powerpoint/2010/main" val="1803526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2,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14</a:t>
            </a:fld>
            <a:endParaRPr lang="en-US" dirty="0"/>
          </a:p>
        </p:txBody>
      </p:sp>
    </p:spTree>
    <p:extLst>
      <p:ext uri="{BB962C8B-B14F-4D97-AF65-F5344CB8AC3E}">
        <p14:creationId xmlns:p14="http://schemas.microsoft.com/office/powerpoint/2010/main" val="507229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2,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15</a:t>
            </a:fld>
            <a:endParaRPr lang="en-US" dirty="0"/>
          </a:p>
        </p:txBody>
      </p:sp>
    </p:spTree>
    <p:extLst>
      <p:ext uri="{BB962C8B-B14F-4D97-AF65-F5344CB8AC3E}">
        <p14:creationId xmlns:p14="http://schemas.microsoft.com/office/powerpoint/2010/main" val="1640546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2, 300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16</a:t>
            </a:fld>
            <a:endParaRPr lang="en-US" dirty="0"/>
          </a:p>
        </p:txBody>
      </p:sp>
    </p:spTree>
    <p:extLst>
      <p:ext uri="{BB962C8B-B14F-4D97-AF65-F5344CB8AC3E}">
        <p14:creationId xmlns:p14="http://schemas.microsoft.com/office/powerpoint/2010/main" val="3583161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2, 300 points.</a:t>
            </a:r>
          </a:p>
          <a:p>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17</a:t>
            </a:fld>
            <a:endParaRPr lang="en-US" dirty="0"/>
          </a:p>
        </p:txBody>
      </p:sp>
    </p:spTree>
    <p:extLst>
      <p:ext uri="{BB962C8B-B14F-4D97-AF65-F5344CB8AC3E}">
        <p14:creationId xmlns:p14="http://schemas.microsoft.com/office/powerpoint/2010/main" val="1118186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2, 400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18</a:t>
            </a:fld>
            <a:endParaRPr lang="en-US" dirty="0"/>
          </a:p>
        </p:txBody>
      </p:sp>
    </p:spTree>
    <p:extLst>
      <p:ext uri="{BB962C8B-B14F-4D97-AF65-F5344CB8AC3E}">
        <p14:creationId xmlns:p14="http://schemas.microsoft.com/office/powerpoint/2010/main" val="1832535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2, 400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19</a:t>
            </a:fld>
            <a:endParaRPr lang="en-US" dirty="0"/>
          </a:p>
        </p:txBody>
      </p:sp>
    </p:spTree>
    <p:extLst>
      <p:ext uri="{BB962C8B-B14F-4D97-AF65-F5344CB8AC3E}">
        <p14:creationId xmlns:p14="http://schemas.microsoft.com/office/powerpoint/2010/main" val="12449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for Column 1, 100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2</a:t>
            </a:fld>
            <a:endParaRPr lang="en-US" dirty="0"/>
          </a:p>
        </p:txBody>
      </p:sp>
    </p:spTree>
    <p:extLst>
      <p:ext uri="{BB962C8B-B14F-4D97-AF65-F5344CB8AC3E}">
        <p14:creationId xmlns:p14="http://schemas.microsoft.com/office/powerpoint/2010/main" val="2903786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2, 500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20</a:t>
            </a:fld>
            <a:endParaRPr lang="en-US" dirty="0"/>
          </a:p>
        </p:txBody>
      </p:sp>
    </p:spTree>
    <p:extLst>
      <p:ext uri="{BB962C8B-B14F-4D97-AF65-F5344CB8AC3E}">
        <p14:creationId xmlns:p14="http://schemas.microsoft.com/office/powerpoint/2010/main" val="4061139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2, 500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21</a:t>
            </a:fld>
            <a:endParaRPr lang="en-US" dirty="0"/>
          </a:p>
        </p:txBody>
      </p:sp>
    </p:spTree>
    <p:extLst>
      <p:ext uri="{BB962C8B-B14F-4D97-AF65-F5344CB8AC3E}">
        <p14:creationId xmlns:p14="http://schemas.microsoft.com/office/powerpoint/2010/main" val="443693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3, 100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22</a:t>
            </a:fld>
            <a:endParaRPr lang="en-US" dirty="0"/>
          </a:p>
        </p:txBody>
      </p:sp>
    </p:spTree>
    <p:extLst>
      <p:ext uri="{BB962C8B-B14F-4D97-AF65-F5344CB8AC3E}">
        <p14:creationId xmlns:p14="http://schemas.microsoft.com/office/powerpoint/2010/main" val="1536737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3, 100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23</a:t>
            </a:fld>
            <a:endParaRPr lang="en-US" dirty="0"/>
          </a:p>
        </p:txBody>
      </p:sp>
    </p:spTree>
    <p:extLst>
      <p:ext uri="{BB962C8B-B14F-4D97-AF65-F5344CB8AC3E}">
        <p14:creationId xmlns:p14="http://schemas.microsoft.com/office/powerpoint/2010/main" val="1619697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3,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24</a:t>
            </a:fld>
            <a:endParaRPr lang="en-US" dirty="0"/>
          </a:p>
        </p:txBody>
      </p:sp>
    </p:spTree>
    <p:extLst>
      <p:ext uri="{BB962C8B-B14F-4D97-AF65-F5344CB8AC3E}">
        <p14:creationId xmlns:p14="http://schemas.microsoft.com/office/powerpoint/2010/main" val="3777781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3,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25</a:t>
            </a:fld>
            <a:endParaRPr lang="en-US" dirty="0"/>
          </a:p>
        </p:txBody>
      </p:sp>
    </p:spTree>
    <p:extLst>
      <p:ext uri="{BB962C8B-B14F-4D97-AF65-F5344CB8AC3E}">
        <p14:creationId xmlns:p14="http://schemas.microsoft.com/office/powerpoint/2010/main" val="147109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3, 300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26</a:t>
            </a:fld>
            <a:endParaRPr lang="en-US" dirty="0"/>
          </a:p>
        </p:txBody>
      </p:sp>
    </p:spTree>
    <p:extLst>
      <p:ext uri="{BB962C8B-B14F-4D97-AF65-F5344CB8AC3E}">
        <p14:creationId xmlns:p14="http://schemas.microsoft.com/office/powerpoint/2010/main" val="337872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3, 300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27</a:t>
            </a:fld>
            <a:endParaRPr lang="en-US" dirty="0"/>
          </a:p>
        </p:txBody>
      </p:sp>
    </p:spTree>
    <p:extLst>
      <p:ext uri="{BB962C8B-B14F-4D97-AF65-F5344CB8AC3E}">
        <p14:creationId xmlns:p14="http://schemas.microsoft.com/office/powerpoint/2010/main" val="2165625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3, 400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28</a:t>
            </a:fld>
            <a:endParaRPr lang="en-US" dirty="0"/>
          </a:p>
        </p:txBody>
      </p:sp>
    </p:spTree>
    <p:extLst>
      <p:ext uri="{BB962C8B-B14F-4D97-AF65-F5344CB8AC3E}">
        <p14:creationId xmlns:p14="http://schemas.microsoft.com/office/powerpoint/2010/main" val="2834490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3, 400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29</a:t>
            </a:fld>
            <a:endParaRPr lang="en-US" dirty="0"/>
          </a:p>
        </p:txBody>
      </p:sp>
    </p:spTree>
    <p:extLst>
      <p:ext uri="{BB962C8B-B14F-4D97-AF65-F5344CB8AC3E}">
        <p14:creationId xmlns:p14="http://schemas.microsoft.com/office/powerpoint/2010/main" val="268689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1, 100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3</a:t>
            </a:fld>
            <a:endParaRPr lang="en-US" dirty="0"/>
          </a:p>
        </p:txBody>
      </p:sp>
    </p:spTree>
    <p:extLst>
      <p:ext uri="{BB962C8B-B14F-4D97-AF65-F5344CB8AC3E}">
        <p14:creationId xmlns:p14="http://schemas.microsoft.com/office/powerpoint/2010/main" val="768980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3, 500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30</a:t>
            </a:fld>
            <a:endParaRPr lang="en-US" dirty="0"/>
          </a:p>
        </p:txBody>
      </p:sp>
    </p:spTree>
    <p:extLst>
      <p:ext uri="{BB962C8B-B14F-4D97-AF65-F5344CB8AC3E}">
        <p14:creationId xmlns:p14="http://schemas.microsoft.com/office/powerpoint/2010/main" val="1531851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3, 500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31</a:t>
            </a:fld>
            <a:endParaRPr lang="en-US" dirty="0"/>
          </a:p>
        </p:txBody>
      </p:sp>
    </p:spTree>
    <p:extLst>
      <p:ext uri="{BB962C8B-B14F-4D97-AF65-F5344CB8AC3E}">
        <p14:creationId xmlns:p14="http://schemas.microsoft.com/office/powerpoint/2010/main" val="4019122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4, 100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32</a:t>
            </a:fld>
            <a:endParaRPr lang="en-US" dirty="0"/>
          </a:p>
        </p:txBody>
      </p:sp>
    </p:spTree>
    <p:extLst>
      <p:ext uri="{BB962C8B-B14F-4D97-AF65-F5344CB8AC3E}">
        <p14:creationId xmlns:p14="http://schemas.microsoft.com/office/powerpoint/2010/main" val="3486851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4, 100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33</a:t>
            </a:fld>
            <a:endParaRPr lang="en-US" dirty="0"/>
          </a:p>
        </p:txBody>
      </p:sp>
    </p:spTree>
    <p:extLst>
      <p:ext uri="{BB962C8B-B14F-4D97-AF65-F5344CB8AC3E}">
        <p14:creationId xmlns:p14="http://schemas.microsoft.com/office/powerpoint/2010/main" val="872907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4, 200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34</a:t>
            </a:fld>
            <a:endParaRPr lang="en-US" dirty="0"/>
          </a:p>
        </p:txBody>
      </p:sp>
    </p:spTree>
    <p:extLst>
      <p:ext uri="{BB962C8B-B14F-4D97-AF65-F5344CB8AC3E}">
        <p14:creationId xmlns:p14="http://schemas.microsoft.com/office/powerpoint/2010/main" val="1929186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4,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35</a:t>
            </a:fld>
            <a:endParaRPr lang="en-US" dirty="0"/>
          </a:p>
        </p:txBody>
      </p:sp>
    </p:spTree>
    <p:extLst>
      <p:ext uri="{BB962C8B-B14F-4D97-AF65-F5344CB8AC3E}">
        <p14:creationId xmlns:p14="http://schemas.microsoft.com/office/powerpoint/2010/main" val="3502546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4, 300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36</a:t>
            </a:fld>
            <a:endParaRPr lang="en-US" dirty="0"/>
          </a:p>
        </p:txBody>
      </p:sp>
    </p:spTree>
    <p:extLst>
      <p:ext uri="{BB962C8B-B14F-4D97-AF65-F5344CB8AC3E}">
        <p14:creationId xmlns:p14="http://schemas.microsoft.com/office/powerpoint/2010/main" val="2073956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4, 300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37</a:t>
            </a:fld>
            <a:endParaRPr lang="en-US" dirty="0"/>
          </a:p>
        </p:txBody>
      </p:sp>
    </p:spTree>
    <p:extLst>
      <p:ext uri="{BB962C8B-B14F-4D97-AF65-F5344CB8AC3E}">
        <p14:creationId xmlns:p14="http://schemas.microsoft.com/office/powerpoint/2010/main" val="2864695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4, 400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38</a:t>
            </a:fld>
            <a:endParaRPr lang="en-US" dirty="0"/>
          </a:p>
        </p:txBody>
      </p:sp>
    </p:spTree>
    <p:extLst>
      <p:ext uri="{BB962C8B-B14F-4D97-AF65-F5344CB8AC3E}">
        <p14:creationId xmlns:p14="http://schemas.microsoft.com/office/powerpoint/2010/main" val="3981403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4, 400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39</a:t>
            </a:fld>
            <a:endParaRPr lang="en-US" dirty="0"/>
          </a:p>
        </p:txBody>
      </p:sp>
    </p:spTree>
    <p:extLst>
      <p:ext uri="{BB962C8B-B14F-4D97-AF65-F5344CB8AC3E}">
        <p14:creationId xmlns:p14="http://schemas.microsoft.com/office/powerpoint/2010/main" val="398743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for </a:t>
            </a:r>
            <a:r>
              <a:rPr lang="en-US" dirty="0" smtClean="0"/>
              <a:t>Column 1,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4</a:t>
            </a:fld>
            <a:endParaRPr lang="en-US" dirty="0"/>
          </a:p>
        </p:txBody>
      </p:sp>
    </p:spTree>
    <p:extLst>
      <p:ext uri="{BB962C8B-B14F-4D97-AF65-F5344CB8AC3E}">
        <p14:creationId xmlns:p14="http://schemas.microsoft.com/office/powerpoint/2010/main" val="1634451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4, 500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40</a:t>
            </a:fld>
            <a:endParaRPr lang="en-US" dirty="0"/>
          </a:p>
        </p:txBody>
      </p:sp>
    </p:spTree>
    <p:extLst>
      <p:ext uri="{BB962C8B-B14F-4D97-AF65-F5344CB8AC3E}">
        <p14:creationId xmlns:p14="http://schemas.microsoft.com/office/powerpoint/2010/main" val="2134663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4, 500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41</a:t>
            </a:fld>
            <a:endParaRPr lang="en-US" dirty="0"/>
          </a:p>
        </p:txBody>
      </p:sp>
    </p:spTree>
    <p:extLst>
      <p:ext uri="{BB962C8B-B14F-4D97-AF65-F5344CB8AC3E}">
        <p14:creationId xmlns:p14="http://schemas.microsoft.com/office/powerpoint/2010/main" val="2536769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5, 100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42</a:t>
            </a:fld>
            <a:endParaRPr lang="en-US" dirty="0"/>
          </a:p>
        </p:txBody>
      </p:sp>
    </p:spTree>
    <p:extLst>
      <p:ext uri="{BB962C8B-B14F-4D97-AF65-F5344CB8AC3E}">
        <p14:creationId xmlns:p14="http://schemas.microsoft.com/office/powerpoint/2010/main" val="2463634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5, 100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43</a:t>
            </a:fld>
            <a:endParaRPr lang="en-US" dirty="0"/>
          </a:p>
        </p:txBody>
      </p:sp>
    </p:spTree>
    <p:extLst>
      <p:ext uri="{BB962C8B-B14F-4D97-AF65-F5344CB8AC3E}">
        <p14:creationId xmlns:p14="http://schemas.microsoft.com/office/powerpoint/2010/main" val="85700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for Column 5,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44</a:t>
            </a:fld>
            <a:endParaRPr lang="en-US" dirty="0"/>
          </a:p>
        </p:txBody>
      </p:sp>
    </p:spTree>
    <p:extLst>
      <p:ext uri="{BB962C8B-B14F-4D97-AF65-F5344CB8AC3E}">
        <p14:creationId xmlns:p14="http://schemas.microsoft.com/office/powerpoint/2010/main" val="37412312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5, 200 points.</a:t>
            </a:r>
          </a:p>
          <a:p>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45</a:t>
            </a:fld>
            <a:endParaRPr lang="en-US" dirty="0"/>
          </a:p>
        </p:txBody>
      </p:sp>
    </p:spTree>
    <p:extLst>
      <p:ext uri="{BB962C8B-B14F-4D97-AF65-F5344CB8AC3E}">
        <p14:creationId xmlns:p14="http://schemas.microsoft.com/office/powerpoint/2010/main" val="2456861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for Column 5, 300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46</a:t>
            </a:fld>
            <a:endParaRPr lang="en-US" dirty="0"/>
          </a:p>
        </p:txBody>
      </p:sp>
    </p:spTree>
    <p:extLst>
      <p:ext uri="{BB962C8B-B14F-4D97-AF65-F5344CB8AC3E}">
        <p14:creationId xmlns:p14="http://schemas.microsoft.com/office/powerpoint/2010/main" val="4044425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5, 300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47</a:t>
            </a:fld>
            <a:endParaRPr lang="en-US" dirty="0"/>
          </a:p>
        </p:txBody>
      </p:sp>
    </p:spTree>
    <p:extLst>
      <p:ext uri="{BB962C8B-B14F-4D97-AF65-F5344CB8AC3E}">
        <p14:creationId xmlns:p14="http://schemas.microsoft.com/office/powerpoint/2010/main" val="3623767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for Column 5, 400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48</a:t>
            </a:fld>
            <a:endParaRPr lang="en-US" dirty="0"/>
          </a:p>
        </p:txBody>
      </p:sp>
    </p:spTree>
    <p:extLst>
      <p:ext uri="{BB962C8B-B14F-4D97-AF65-F5344CB8AC3E}">
        <p14:creationId xmlns:p14="http://schemas.microsoft.com/office/powerpoint/2010/main" val="3406647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5, 400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49</a:t>
            </a:fld>
            <a:endParaRPr lang="en-US" dirty="0"/>
          </a:p>
        </p:txBody>
      </p:sp>
    </p:spTree>
    <p:extLst>
      <p:ext uri="{BB962C8B-B14F-4D97-AF65-F5344CB8AC3E}">
        <p14:creationId xmlns:p14="http://schemas.microsoft.com/office/powerpoint/2010/main" val="256091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for </a:t>
            </a:r>
            <a:r>
              <a:rPr lang="en-US" dirty="0" smtClean="0"/>
              <a:t>Column 1,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5</a:t>
            </a:fld>
            <a:endParaRPr lang="en-US" dirty="0"/>
          </a:p>
        </p:txBody>
      </p:sp>
    </p:spTree>
    <p:extLst>
      <p:ext uri="{BB962C8B-B14F-4D97-AF65-F5344CB8AC3E}">
        <p14:creationId xmlns:p14="http://schemas.microsoft.com/office/powerpoint/2010/main" val="37542344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for Column 5, 500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50</a:t>
            </a:fld>
            <a:endParaRPr lang="en-US" dirty="0"/>
          </a:p>
        </p:txBody>
      </p:sp>
    </p:spTree>
    <p:extLst>
      <p:ext uri="{BB962C8B-B14F-4D97-AF65-F5344CB8AC3E}">
        <p14:creationId xmlns:p14="http://schemas.microsoft.com/office/powerpoint/2010/main" val="30391800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5, 500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51</a:t>
            </a:fld>
            <a:endParaRPr lang="en-US" dirty="0"/>
          </a:p>
        </p:txBody>
      </p:sp>
    </p:spTree>
    <p:extLst>
      <p:ext uri="{BB962C8B-B14F-4D97-AF65-F5344CB8AC3E}">
        <p14:creationId xmlns:p14="http://schemas.microsoft.com/office/powerpoint/2010/main" val="177534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1, 300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6</a:t>
            </a:fld>
            <a:endParaRPr lang="en-US" dirty="0"/>
          </a:p>
        </p:txBody>
      </p:sp>
    </p:spTree>
    <p:extLst>
      <p:ext uri="{BB962C8B-B14F-4D97-AF65-F5344CB8AC3E}">
        <p14:creationId xmlns:p14="http://schemas.microsoft.com/office/powerpoint/2010/main" val="195205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for </a:t>
            </a:r>
            <a:r>
              <a:rPr lang="en-US" dirty="0" smtClean="0"/>
              <a:t>Column 1, 300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7</a:t>
            </a:fld>
            <a:endParaRPr lang="en-US" dirty="0"/>
          </a:p>
        </p:txBody>
      </p:sp>
    </p:spTree>
    <p:extLst>
      <p:ext uri="{BB962C8B-B14F-4D97-AF65-F5344CB8AC3E}">
        <p14:creationId xmlns:p14="http://schemas.microsoft.com/office/powerpoint/2010/main" val="402670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1, 400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8</a:t>
            </a:fld>
            <a:endParaRPr lang="en-US" dirty="0"/>
          </a:p>
        </p:txBody>
      </p:sp>
    </p:spTree>
    <p:extLst>
      <p:ext uri="{BB962C8B-B14F-4D97-AF65-F5344CB8AC3E}">
        <p14:creationId xmlns:p14="http://schemas.microsoft.com/office/powerpoint/2010/main" val="383439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for </a:t>
            </a:r>
            <a:r>
              <a:rPr lang="en-US" dirty="0" smtClean="0"/>
              <a:t>Column 1, 400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9</a:t>
            </a:fld>
            <a:endParaRPr lang="en-US" dirty="0"/>
          </a:p>
        </p:txBody>
      </p:sp>
    </p:spTree>
    <p:extLst>
      <p:ext uri="{BB962C8B-B14F-4D97-AF65-F5344CB8AC3E}">
        <p14:creationId xmlns:p14="http://schemas.microsoft.com/office/powerpoint/2010/main" val="169517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F33034-D83A-7543-9173-2B0128D2875A}" type="datetimeFigureOut">
              <a:rPr lang="en-US" smtClean="0"/>
              <a:pPr/>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7D5AD7-E291-7748-A2C7-14DE6030F613}" type="slidenum">
              <a:rPr lang="en-US" smtClean="0"/>
              <a:pPr/>
              <a:t>‹#›</a:t>
            </a:fld>
            <a:endParaRPr lang="en-US" dirty="0"/>
          </a:p>
        </p:txBody>
      </p:sp>
    </p:spTree>
    <p:extLst>
      <p:ext uri="{BB962C8B-B14F-4D97-AF65-F5344CB8AC3E}">
        <p14:creationId xmlns:p14="http://schemas.microsoft.com/office/powerpoint/2010/main" val="185355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33034-D83A-7543-9173-2B0128D2875A}" type="datetimeFigureOut">
              <a:rPr lang="en-US" smtClean="0"/>
              <a:pPr/>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7D5AD7-E291-7748-A2C7-14DE6030F613}" type="slidenum">
              <a:rPr lang="en-US" smtClean="0"/>
              <a:pPr/>
              <a:t>‹#›</a:t>
            </a:fld>
            <a:endParaRPr lang="en-US" dirty="0"/>
          </a:p>
        </p:txBody>
      </p:sp>
    </p:spTree>
    <p:extLst>
      <p:ext uri="{BB962C8B-B14F-4D97-AF65-F5344CB8AC3E}">
        <p14:creationId xmlns:p14="http://schemas.microsoft.com/office/powerpoint/2010/main" val="122831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33034-D83A-7543-9173-2B0128D2875A}" type="datetimeFigureOut">
              <a:rPr lang="en-US" smtClean="0"/>
              <a:pPr/>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7D5AD7-E291-7748-A2C7-14DE6030F613}" type="slidenum">
              <a:rPr lang="en-US" smtClean="0"/>
              <a:pPr/>
              <a:t>‹#›</a:t>
            </a:fld>
            <a:endParaRPr lang="en-US" dirty="0"/>
          </a:p>
        </p:txBody>
      </p:sp>
    </p:spTree>
    <p:extLst>
      <p:ext uri="{BB962C8B-B14F-4D97-AF65-F5344CB8AC3E}">
        <p14:creationId xmlns:p14="http://schemas.microsoft.com/office/powerpoint/2010/main" val="341300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33034-D83A-7543-9173-2B0128D2875A}" type="datetimeFigureOut">
              <a:rPr lang="en-US" smtClean="0"/>
              <a:pPr/>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7D5AD7-E291-7748-A2C7-14DE6030F613}" type="slidenum">
              <a:rPr lang="en-US" smtClean="0"/>
              <a:pPr/>
              <a:t>‹#›</a:t>
            </a:fld>
            <a:endParaRPr lang="en-US" dirty="0"/>
          </a:p>
        </p:txBody>
      </p:sp>
    </p:spTree>
    <p:extLst>
      <p:ext uri="{BB962C8B-B14F-4D97-AF65-F5344CB8AC3E}">
        <p14:creationId xmlns:p14="http://schemas.microsoft.com/office/powerpoint/2010/main" val="72109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F33034-D83A-7543-9173-2B0128D2875A}" type="datetimeFigureOut">
              <a:rPr lang="en-US" smtClean="0"/>
              <a:pPr/>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7D5AD7-E291-7748-A2C7-14DE6030F613}" type="slidenum">
              <a:rPr lang="en-US" smtClean="0"/>
              <a:pPr/>
              <a:t>‹#›</a:t>
            </a:fld>
            <a:endParaRPr lang="en-US" dirty="0"/>
          </a:p>
        </p:txBody>
      </p:sp>
    </p:spTree>
    <p:extLst>
      <p:ext uri="{BB962C8B-B14F-4D97-AF65-F5344CB8AC3E}">
        <p14:creationId xmlns:p14="http://schemas.microsoft.com/office/powerpoint/2010/main" val="191461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30819"/>
            <a:ext cx="4038600" cy="40953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30819"/>
            <a:ext cx="4038600" cy="40953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DF33034-D83A-7543-9173-2B0128D2875A}" type="datetimeFigureOut">
              <a:rPr lang="en-US" smtClean="0"/>
              <a:pPr/>
              <a:t>1/22/2014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7D5AD7-E291-7748-A2C7-14DE6030F613}" type="slidenum">
              <a:rPr lang="en-US" smtClean="0"/>
              <a:pPr/>
              <a:t>‹#›</a:t>
            </a:fld>
            <a:endParaRPr lang="en-US" dirty="0"/>
          </a:p>
        </p:txBody>
      </p:sp>
    </p:spTree>
    <p:extLst>
      <p:ext uri="{BB962C8B-B14F-4D97-AF65-F5344CB8AC3E}">
        <p14:creationId xmlns:p14="http://schemas.microsoft.com/office/powerpoint/2010/main" val="343334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F33034-D83A-7543-9173-2B0128D2875A}" type="datetimeFigureOut">
              <a:rPr lang="en-US" smtClean="0"/>
              <a:pPr/>
              <a:t>1/22/2014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7D5AD7-E291-7748-A2C7-14DE6030F613}" type="slidenum">
              <a:rPr lang="en-US" smtClean="0"/>
              <a:pPr/>
              <a:t>‹#›</a:t>
            </a:fld>
            <a:endParaRPr lang="en-US" dirty="0"/>
          </a:p>
        </p:txBody>
      </p:sp>
    </p:spTree>
    <p:extLst>
      <p:ext uri="{BB962C8B-B14F-4D97-AF65-F5344CB8AC3E}">
        <p14:creationId xmlns:p14="http://schemas.microsoft.com/office/powerpoint/2010/main" val="186387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F33034-D83A-7543-9173-2B0128D2875A}" type="datetimeFigureOut">
              <a:rPr lang="en-US" smtClean="0"/>
              <a:pPr/>
              <a:t>1/22/2014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7D5AD7-E291-7748-A2C7-14DE6030F613}" type="slidenum">
              <a:rPr lang="en-US" smtClean="0"/>
              <a:pPr/>
              <a:t>‹#›</a:t>
            </a:fld>
            <a:endParaRPr lang="en-US" dirty="0"/>
          </a:p>
        </p:txBody>
      </p:sp>
    </p:spTree>
    <p:extLst>
      <p:ext uri="{BB962C8B-B14F-4D97-AF65-F5344CB8AC3E}">
        <p14:creationId xmlns:p14="http://schemas.microsoft.com/office/powerpoint/2010/main" val="379335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2590801" y="6356350"/>
            <a:ext cx="3962400" cy="365125"/>
          </a:xfrm>
        </p:spPr>
        <p:txBody>
          <a:bodyPr/>
          <a:lstStyle>
            <a:lvl1pPr>
              <a:defRPr sz="900" baseline="0"/>
            </a:lvl1pPr>
          </a:lstStyle>
          <a:p>
            <a:r>
              <a:rPr lang="en-US" dirty="0" smtClean="0"/>
              <a:t>4-H Backpack to Adventure </a:t>
            </a:r>
            <a:br>
              <a:rPr lang="en-US" dirty="0" smtClean="0"/>
            </a:br>
            <a:r>
              <a:rPr lang="en-US" dirty="0" smtClean="0"/>
              <a:t>Michigan State University  Extension | 4-H  Youth Development </a:t>
            </a:r>
            <a:endParaRPr lang="en-US" dirty="0"/>
          </a:p>
        </p:txBody>
      </p:sp>
      <p:sp>
        <p:nvSpPr>
          <p:cNvPr id="4" name="Slide Number Placeholder 3"/>
          <p:cNvSpPr>
            <a:spLocks noGrp="1"/>
          </p:cNvSpPr>
          <p:nvPr>
            <p:ph type="sldNum" sz="quarter" idx="12"/>
          </p:nvPr>
        </p:nvSpPr>
        <p:spPr/>
        <p:txBody>
          <a:bodyPr/>
          <a:lstStyle/>
          <a:p>
            <a:fld id="{7D7D5AD7-E291-7748-A2C7-14DE6030F613}" type="slidenum">
              <a:rPr lang="en-US" smtClean="0"/>
              <a:pPr/>
              <a:t>‹#›</a:t>
            </a:fld>
            <a:endParaRPr lang="en-US" dirty="0"/>
          </a:p>
        </p:txBody>
      </p:sp>
    </p:spTree>
    <p:extLst>
      <p:ext uri="{BB962C8B-B14F-4D97-AF65-F5344CB8AC3E}">
        <p14:creationId xmlns:p14="http://schemas.microsoft.com/office/powerpoint/2010/main" val="13718477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9340"/>
            <a:ext cx="3008313" cy="82904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04678"/>
            <a:ext cx="5111750" cy="53214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33034-D83A-7543-9173-2B0128D2875A}" type="datetimeFigureOut">
              <a:rPr lang="en-US" smtClean="0"/>
              <a:pPr/>
              <a:t>1/22/2014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7D5AD7-E291-7748-A2C7-14DE6030F613}" type="slidenum">
              <a:rPr lang="en-US" smtClean="0"/>
              <a:pPr/>
              <a:t>‹#›</a:t>
            </a:fld>
            <a:endParaRPr lang="en-US" dirty="0"/>
          </a:p>
        </p:txBody>
      </p:sp>
    </p:spTree>
    <p:extLst>
      <p:ext uri="{BB962C8B-B14F-4D97-AF65-F5344CB8AC3E}">
        <p14:creationId xmlns:p14="http://schemas.microsoft.com/office/powerpoint/2010/main" val="243831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009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7227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52683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33034-D83A-7543-9173-2B0128D2875A}" type="datetimeFigureOut">
              <a:rPr lang="en-US" smtClean="0"/>
              <a:pPr/>
              <a:t>1/22/2014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7D5AD7-E291-7748-A2C7-14DE6030F613}" type="slidenum">
              <a:rPr lang="en-US" smtClean="0"/>
              <a:pPr/>
              <a:t>‹#›</a:t>
            </a:fld>
            <a:endParaRPr lang="en-US" dirty="0"/>
          </a:p>
        </p:txBody>
      </p:sp>
    </p:spTree>
    <p:extLst>
      <p:ext uri="{BB962C8B-B14F-4D97-AF65-F5344CB8AC3E}">
        <p14:creationId xmlns:p14="http://schemas.microsoft.com/office/powerpoint/2010/main" val="169738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628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7144"/>
            <a:ext cx="8229600" cy="39890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33034-D83A-7543-9173-2B0128D2875A}" type="datetimeFigureOut">
              <a:rPr lang="en-US" smtClean="0"/>
              <a:pPr/>
              <a:t>1/22/2014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D5AD7-E291-7748-A2C7-14DE6030F613}" type="slidenum">
              <a:rPr lang="en-US" smtClean="0"/>
              <a:pPr/>
              <a:t>‹#›</a:t>
            </a:fld>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8931"/>
          </a:xfrm>
          <a:prstGeom prst="rect">
            <a:avLst/>
          </a:prstGeom>
        </p:spPr>
      </p:pic>
    </p:spTree>
    <p:extLst>
      <p:ext uri="{BB962C8B-B14F-4D97-AF65-F5344CB8AC3E}">
        <p14:creationId xmlns:p14="http://schemas.microsoft.com/office/powerpoint/2010/main" val="55715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6.xml"/><Relationship Id="rId18" Type="http://schemas.openxmlformats.org/officeDocument/2006/relationships/slide" Target="slide8.xml"/><Relationship Id="rId26" Type="http://schemas.openxmlformats.org/officeDocument/2006/relationships/slide" Target="slide40.xml"/><Relationship Id="rId3" Type="http://schemas.openxmlformats.org/officeDocument/2006/relationships/slide" Target="slide2.xml"/><Relationship Id="rId21" Type="http://schemas.openxmlformats.org/officeDocument/2006/relationships/slide" Target="slide38.xml"/><Relationship Id="rId7" Type="http://schemas.openxmlformats.org/officeDocument/2006/relationships/slide" Target="slide42.xml"/><Relationship Id="rId12" Type="http://schemas.openxmlformats.org/officeDocument/2006/relationships/slide" Target="slide44.xml"/><Relationship Id="rId17" Type="http://schemas.openxmlformats.org/officeDocument/2006/relationships/slide" Target="slide46.xml"/><Relationship Id="rId25" Type="http://schemas.openxmlformats.org/officeDocument/2006/relationships/slide" Target="slide30.xml"/><Relationship Id="rId2" Type="http://schemas.openxmlformats.org/officeDocument/2006/relationships/notesSlide" Target="../notesSlides/notesSlide1.xml"/><Relationship Id="rId16" Type="http://schemas.openxmlformats.org/officeDocument/2006/relationships/slide" Target="slide36.xml"/><Relationship Id="rId20"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34.xml"/><Relationship Id="rId24" Type="http://schemas.openxmlformats.org/officeDocument/2006/relationships/slide" Target="slide20.xml"/><Relationship Id="rId5" Type="http://schemas.openxmlformats.org/officeDocument/2006/relationships/slide" Target="slide22.xml"/><Relationship Id="rId15" Type="http://schemas.openxmlformats.org/officeDocument/2006/relationships/slide" Target="slide26.xml"/><Relationship Id="rId23" Type="http://schemas.openxmlformats.org/officeDocument/2006/relationships/slide" Target="slide10.xml"/><Relationship Id="rId10" Type="http://schemas.openxmlformats.org/officeDocument/2006/relationships/slide" Target="slide24.xml"/><Relationship Id="rId19" Type="http://schemas.openxmlformats.org/officeDocument/2006/relationships/slide" Target="slide18.xml"/><Relationship Id="rId4" Type="http://schemas.openxmlformats.org/officeDocument/2006/relationships/slide" Target="slide12.xml"/><Relationship Id="rId9" Type="http://schemas.openxmlformats.org/officeDocument/2006/relationships/slide" Target="slide14.xml"/><Relationship Id="rId14" Type="http://schemas.openxmlformats.org/officeDocument/2006/relationships/slide" Target="slide16.xml"/><Relationship Id="rId22" Type="http://schemas.openxmlformats.org/officeDocument/2006/relationships/slide" Target="slide48.xml"/><Relationship Id="rId27" Type="http://schemas.openxmlformats.org/officeDocument/2006/relationships/slide" Target="slide5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17109"/>
            <a:ext cx="8229600" cy="1143000"/>
          </a:xfrm>
        </p:spPr>
        <p:txBody>
          <a:bodyPr>
            <a:normAutofit/>
          </a:bodyPr>
          <a:lstStyle/>
          <a:p>
            <a:r>
              <a:rPr lang="en-US" sz="4800" b="1" dirty="0" smtClean="0">
                <a:solidFill>
                  <a:srgbClr val="7030A0"/>
                </a:solidFill>
              </a:rPr>
              <a:t>Eureka! A 4-H Quiz Game</a:t>
            </a:r>
            <a:endParaRPr lang="en-US" sz="4800" b="1" dirty="0">
              <a:solidFill>
                <a:srgbClr val="7030A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5491074"/>
              </p:ext>
            </p:extLst>
          </p:nvPr>
        </p:nvGraphicFramePr>
        <p:xfrm>
          <a:off x="712380" y="1456667"/>
          <a:ext cx="7729870" cy="5099707"/>
        </p:xfrm>
        <a:graphic>
          <a:graphicData uri="http://schemas.openxmlformats.org/drawingml/2006/table">
            <a:tbl>
              <a:tblPr firstRow="1" bandRow="1">
                <a:tableStyleId>{5C22544A-7EE6-4342-B048-85BDC9FD1C3A}</a:tableStyleId>
              </a:tblPr>
              <a:tblGrid>
                <a:gridCol w="1545974"/>
                <a:gridCol w="1545974"/>
                <a:gridCol w="1545974"/>
                <a:gridCol w="1545974"/>
                <a:gridCol w="1545974"/>
              </a:tblGrid>
              <a:tr h="1077462">
                <a:tc>
                  <a:txBody>
                    <a:bodyPr/>
                    <a:lstStyle/>
                    <a:p>
                      <a:pPr algn="ctr"/>
                      <a:r>
                        <a:rPr lang="en-US" sz="1700" dirty="0" smtClean="0">
                          <a:solidFill>
                            <a:schemeClr val="tx1"/>
                          </a:solidFill>
                        </a:rPr>
                        <a:t>Celebrations and Festivals of the World</a:t>
                      </a:r>
                      <a:endParaRPr lang="en-US" sz="1700" dirty="0">
                        <a:solidFill>
                          <a:schemeClr val="tx1"/>
                        </a:solidFill>
                      </a:endParaRPr>
                    </a:p>
                  </a:txBody>
                  <a:tcPr marL="85887" marR="85887" marT="42944" marB="42944">
                    <a:solidFill>
                      <a:srgbClr val="D1D6E9"/>
                    </a:solidFill>
                  </a:tcPr>
                </a:tc>
                <a:tc>
                  <a:txBody>
                    <a:bodyPr/>
                    <a:lstStyle/>
                    <a:p>
                      <a:pPr algn="ctr"/>
                      <a:r>
                        <a:rPr lang="en-US" sz="1700" dirty="0" smtClean="0">
                          <a:solidFill>
                            <a:schemeClr val="tx1"/>
                          </a:solidFill>
                        </a:rPr>
                        <a:t>Famous World Landmarks</a:t>
                      </a:r>
                      <a:endParaRPr lang="en-US" sz="1700" dirty="0">
                        <a:solidFill>
                          <a:schemeClr val="tx1"/>
                        </a:solidFill>
                      </a:endParaRPr>
                    </a:p>
                  </a:txBody>
                  <a:tcPr marL="85887" marR="85887" marT="42944" marB="42944">
                    <a:solidFill>
                      <a:srgbClr val="D1D6E9"/>
                    </a:solidFill>
                  </a:tcPr>
                </a:tc>
                <a:tc>
                  <a:txBody>
                    <a:bodyPr/>
                    <a:lstStyle/>
                    <a:p>
                      <a:pPr algn="ctr"/>
                      <a:r>
                        <a:rPr lang="en-US" sz="1700" dirty="0" smtClean="0">
                          <a:solidFill>
                            <a:schemeClr val="tx1"/>
                          </a:solidFill>
                        </a:rPr>
                        <a:t>World</a:t>
                      </a:r>
                      <a:r>
                        <a:rPr lang="en-US" sz="1700" baseline="0" dirty="0" smtClean="0">
                          <a:solidFill>
                            <a:schemeClr val="tx1"/>
                          </a:solidFill>
                        </a:rPr>
                        <a:t> </a:t>
                      </a:r>
                    </a:p>
                    <a:p>
                      <a:pPr algn="ctr"/>
                      <a:r>
                        <a:rPr lang="en-US" sz="1700" baseline="0" dirty="0" smtClean="0">
                          <a:solidFill>
                            <a:schemeClr val="tx1"/>
                          </a:solidFill>
                        </a:rPr>
                        <a:t>Languages</a:t>
                      </a:r>
                      <a:endParaRPr lang="en-US" sz="1700" dirty="0">
                        <a:solidFill>
                          <a:schemeClr val="tx1"/>
                        </a:solidFill>
                      </a:endParaRPr>
                    </a:p>
                  </a:txBody>
                  <a:tcPr marL="85887" marR="85887" marT="42944" marB="42944">
                    <a:solidFill>
                      <a:srgbClr val="D1D6E9"/>
                    </a:solidFill>
                  </a:tcPr>
                </a:tc>
                <a:tc>
                  <a:txBody>
                    <a:bodyPr/>
                    <a:lstStyle/>
                    <a:p>
                      <a:pPr algn="ctr"/>
                      <a:r>
                        <a:rPr lang="en-US" sz="1700" dirty="0" smtClean="0">
                          <a:solidFill>
                            <a:schemeClr val="tx1"/>
                          </a:solidFill>
                        </a:rPr>
                        <a:t>Flags</a:t>
                      </a:r>
                      <a:r>
                        <a:rPr lang="en-US" sz="1700" baseline="0" dirty="0" smtClean="0">
                          <a:solidFill>
                            <a:schemeClr val="tx1"/>
                          </a:solidFill>
                        </a:rPr>
                        <a:t> of the World</a:t>
                      </a:r>
                      <a:endParaRPr lang="en-US" sz="1700" dirty="0">
                        <a:solidFill>
                          <a:schemeClr val="tx1"/>
                        </a:solidFill>
                      </a:endParaRPr>
                    </a:p>
                  </a:txBody>
                  <a:tcPr marL="85887" marR="85887" marT="42944" marB="42944">
                    <a:solidFill>
                      <a:srgbClr val="D1D6E9"/>
                    </a:solidFill>
                  </a:tcPr>
                </a:tc>
                <a:tc>
                  <a:txBody>
                    <a:bodyPr/>
                    <a:lstStyle/>
                    <a:p>
                      <a:pPr algn="ctr"/>
                      <a:r>
                        <a:rPr lang="en-US" sz="1700" dirty="0" smtClean="0">
                          <a:solidFill>
                            <a:schemeClr val="tx1"/>
                          </a:solidFill>
                        </a:rPr>
                        <a:t>Foods</a:t>
                      </a:r>
                      <a:r>
                        <a:rPr lang="en-US" sz="1700" baseline="0" dirty="0" smtClean="0">
                          <a:solidFill>
                            <a:schemeClr val="tx1"/>
                          </a:solidFill>
                        </a:rPr>
                        <a:t> of </a:t>
                      </a:r>
                      <a:r>
                        <a:rPr lang="en-US" sz="1700" baseline="0" smtClean="0">
                          <a:solidFill>
                            <a:schemeClr val="tx1"/>
                          </a:solidFill>
                        </a:rPr>
                        <a:t>the World</a:t>
                      </a:r>
                      <a:endParaRPr lang="en-US" sz="1700" dirty="0">
                        <a:solidFill>
                          <a:schemeClr val="tx1"/>
                        </a:solidFill>
                      </a:endParaRPr>
                    </a:p>
                  </a:txBody>
                  <a:tcPr marL="85887" marR="85887" marT="42944" marB="42944">
                    <a:solidFill>
                      <a:srgbClr val="D1D6E9"/>
                    </a:solidFill>
                  </a:tcPr>
                </a:tc>
              </a:tr>
              <a:tr h="804449">
                <a:tc>
                  <a:txBody>
                    <a:bodyPr/>
                    <a:lstStyle/>
                    <a:p>
                      <a:pPr algn="ctr"/>
                      <a:r>
                        <a:rPr lang="en-US" sz="3400" i="0" u="none" dirty="0" smtClean="0">
                          <a:hlinkClick r:id="rId3" action="ppaction://hlinksldjump"/>
                        </a:rPr>
                        <a:t>100</a:t>
                      </a:r>
                      <a:endParaRPr lang="en-US" sz="3400" i="0" u="none" dirty="0"/>
                    </a:p>
                  </a:txBody>
                  <a:tcPr marL="85887" marR="85887" marT="42944" marB="42944" anchor="ctr">
                    <a:solidFill>
                      <a:srgbClr val="E7EAF0"/>
                    </a:solidFill>
                  </a:tcPr>
                </a:tc>
                <a:tc>
                  <a:txBody>
                    <a:bodyPr/>
                    <a:lstStyle/>
                    <a:p>
                      <a:pPr algn="ctr"/>
                      <a:r>
                        <a:rPr lang="en-US" sz="3400" dirty="0" smtClean="0">
                          <a:hlinkClick r:id="rId4" action="ppaction://hlinksldjump"/>
                        </a:rPr>
                        <a:t>100</a:t>
                      </a:r>
                      <a:endParaRPr lang="en-US" sz="3400" dirty="0"/>
                    </a:p>
                  </a:txBody>
                  <a:tcPr marL="85887" marR="85887" marT="42944" marB="42944" anchor="ctr">
                    <a:solidFill>
                      <a:srgbClr val="E7EAF0"/>
                    </a:solidFill>
                  </a:tcPr>
                </a:tc>
                <a:tc>
                  <a:txBody>
                    <a:bodyPr/>
                    <a:lstStyle/>
                    <a:p>
                      <a:pPr algn="ctr"/>
                      <a:r>
                        <a:rPr lang="en-US" sz="3400" dirty="0" smtClean="0">
                          <a:hlinkClick r:id="rId5" action="ppaction://hlinksldjump"/>
                        </a:rPr>
                        <a:t>100</a:t>
                      </a:r>
                      <a:endParaRPr lang="en-US" sz="3400" dirty="0"/>
                    </a:p>
                  </a:txBody>
                  <a:tcPr marL="85887" marR="85887" marT="42944" marB="42944" anchor="ctr">
                    <a:solidFill>
                      <a:srgbClr val="E7EAF0"/>
                    </a:solidFill>
                  </a:tcPr>
                </a:tc>
                <a:tc>
                  <a:txBody>
                    <a:bodyPr/>
                    <a:lstStyle/>
                    <a:p>
                      <a:pPr algn="ctr"/>
                      <a:r>
                        <a:rPr lang="en-US" sz="3400" dirty="0" smtClean="0">
                          <a:hlinkClick r:id="rId6" action="ppaction://hlinksldjump"/>
                        </a:rPr>
                        <a:t>100</a:t>
                      </a:r>
                      <a:endParaRPr lang="en-US" sz="3400" dirty="0"/>
                    </a:p>
                  </a:txBody>
                  <a:tcPr marL="85887" marR="85887" marT="42944" marB="42944" anchor="ctr">
                    <a:solidFill>
                      <a:srgbClr val="E7EAF0"/>
                    </a:solidFill>
                  </a:tcPr>
                </a:tc>
                <a:tc>
                  <a:txBody>
                    <a:bodyPr/>
                    <a:lstStyle/>
                    <a:p>
                      <a:pPr algn="ctr"/>
                      <a:r>
                        <a:rPr lang="en-US" sz="3400" dirty="0" smtClean="0">
                          <a:hlinkClick r:id="rId7" action="ppaction://hlinksldjump"/>
                        </a:rPr>
                        <a:t>100</a:t>
                      </a:r>
                      <a:endParaRPr lang="en-US" sz="3400" dirty="0"/>
                    </a:p>
                  </a:txBody>
                  <a:tcPr marL="85887" marR="85887" marT="42944" marB="42944" anchor="ctr">
                    <a:solidFill>
                      <a:srgbClr val="E7EAF0"/>
                    </a:solidFill>
                  </a:tcPr>
                </a:tc>
              </a:tr>
              <a:tr h="804449">
                <a:tc>
                  <a:txBody>
                    <a:bodyPr/>
                    <a:lstStyle/>
                    <a:p>
                      <a:pPr algn="ctr"/>
                      <a:r>
                        <a:rPr lang="en-US" sz="3400" dirty="0" smtClean="0">
                          <a:hlinkClick r:id="rId8" action="ppaction://hlinksldjump"/>
                        </a:rPr>
                        <a:t>200</a:t>
                      </a:r>
                      <a:endParaRPr lang="en-US" sz="3400" dirty="0"/>
                    </a:p>
                  </a:txBody>
                  <a:tcPr marL="85887" marR="85887" marT="42944" marB="42944" anchor="ctr"/>
                </a:tc>
                <a:tc>
                  <a:txBody>
                    <a:bodyPr/>
                    <a:lstStyle/>
                    <a:p>
                      <a:pPr algn="ctr"/>
                      <a:r>
                        <a:rPr lang="en-US" sz="3400" dirty="0" smtClean="0">
                          <a:hlinkClick r:id="rId9" action="ppaction://hlinksldjump"/>
                        </a:rPr>
                        <a:t>200</a:t>
                      </a:r>
                      <a:endParaRPr lang="en-US" sz="3400" dirty="0"/>
                    </a:p>
                  </a:txBody>
                  <a:tcPr marL="85887" marR="85887" marT="42944" marB="42944" anchor="ctr"/>
                </a:tc>
                <a:tc>
                  <a:txBody>
                    <a:bodyPr/>
                    <a:lstStyle/>
                    <a:p>
                      <a:pPr algn="ctr"/>
                      <a:r>
                        <a:rPr lang="en-US" sz="3400" dirty="0" smtClean="0">
                          <a:hlinkClick r:id="rId10" action="ppaction://hlinksldjump"/>
                        </a:rPr>
                        <a:t>200</a:t>
                      </a:r>
                      <a:endParaRPr lang="en-US" sz="3400" dirty="0"/>
                    </a:p>
                  </a:txBody>
                  <a:tcPr marL="85887" marR="85887" marT="42944" marB="42944" anchor="ctr"/>
                </a:tc>
                <a:tc>
                  <a:txBody>
                    <a:bodyPr/>
                    <a:lstStyle/>
                    <a:p>
                      <a:pPr algn="ctr"/>
                      <a:r>
                        <a:rPr lang="en-US" sz="3400" dirty="0" smtClean="0">
                          <a:hlinkClick r:id="rId11" action="ppaction://hlinksldjump"/>
                        </a:rPr>
                        <a:t>200</a:t>
                      </a:r>
                      <a:endParaRPr lang="en-US" sz="3400" dirty="0"/>
                    </a:p>
                  </a:txBody>
                  <a:tcPr marL="85887" marR="85887" marT="42944" marB="42944" anchor="ctr"/>
                </a:tc>
                <a:tc>
                  <a:txBody>
                    <a:bodyPr/>
                    <a:lstStyle/>
                    <a:p>
                      <a:pPr algn="ctr"/>
                      <a:r>
                        <a:rPr lang="en-US" sz="3400" dirty="0" smtClean="0">
                          <a:hlinkClick r:id="rId12" action="ppaction://hlinksldjump"/>
                        </a:rPr>
                        <a:t>200</a:t>
                      </a:r>
                      <a:endParaRPr lang="en-US" sz="3400" dirty="0"/>
                    </a:p>
                  </a:txBody>
                  <a:tcPr marL="85887" marR="85887" marT="42944" marB="42944" anchor="ctr"/>
                </a:tc>
              </a:tr>
              <a:tr h="804449">
                <a:tc>
                  <a:txBody>
                    <a:bodyPr/>
                    <a:lstStyle/>
                    <a:p>
                      <a:pPr algn="ctr"/>
                      <a:r>
                        <a:rPr lang="en-US" sz="3400" dirty="0" smtClean="0">
                          <a:hlinkClick r:id="rId13" action="ppaction://hlinksldjump"/>
                        </a:rPr>
                        <a:t>300</a:t>
                      </a:r>
                      <a:endParaRPr lang="en-US" sz="3400" dirty="0"/>
                    </a:p>
                  </a:txBody>
                  <a:tcPr marL="85887" marR="85887" marT="42944" marB="42944" anchor="ctr">
                    <a:solidFill>
                      <a:srgbClr val="E9ECF3"/>
                    </a:solidFill>
                  </a:tcPr>
                </a:tc>
                <a:tc>
                  <a:txBody>
                    <a:bodyPr/>
                    <a:lstStyle/>
                    <a:p>
                      <a:pPr algn="ctr"/>
                      <a:r>
                        <a:rPr lang="en-US" sz="3400" dirty="0" smtClean="0">
                          <a:hlinkClick r:id="rId14" action="ppaction://hlinksldjump"/>
                        </a:rPr>
                        <a:t>300</a:t>
                      </a:r>
                      <a:endParaRPr lang="en-US" sz="3400" dirty="0"/>
                    </a:p>
                  </a:txBody>
                  <a:tcPr marL="85887" marR="85887" marT="42944" marB="42944" anchor="ctr">
                    <a:solidFill>
                      <a:srgbClr val="E9ECF3"/>
                    </a:solidFill>
                  </a:tcPr>
                </a:tc>
                <a:tc>
                  <a:txBody>
                    <a:bodyPr/>
                    <a:lstStyle/>
                    <a:p>
                      <a:pPr algn="ctr"/>
                      <a:r>
                        <a:rPr lang="en-US" sz="3400" dirty="0" smtClean="0">
                          <a:hlinkClick r:id="rId15" action="ppaction://hlinksldjump"/>
                        </a:rPr>
                        <a:t>300</a:t>
                      </a:r>
                      <a:endParaRPr lang="en-US" sz="3400" dirty="0"/>
                    </a:p>
                  </a:txBody>
                  <a:tcPr marL="85887" marR="85887" marT="42944" marB="42944" anchor="ctr">
                    <a:solidFill>
                      <a:srgbClr val="E9ECF3"/>
                    </a:solidFill>
                  </a:tcPr>
                </a:tc>
                <a:tc>
                  <a:txBody>
                    <a:bodyPr/>
                    <a:lstStyle/>
                    <a:p>
                      <a:pPr algn="ctr"/>
                      <a:r>
                        <a:rPr lang="en-US" sz="3400" dirty="0" smtClean="0">
                          <a:hlinkClick r:id="rId16" action="ppaction://hlinksldjump"/>
                        </a:rPr>
                        <a:t>300</a:t>
                      </a:r>
                      <a:endParaRPr lang="en-US" sz="3400" dirty="0"/>
                    </a:p>
                  </a:txBody>
                  <a:tcPr marL="85887" marR="85887" marT="42944" marB="42944" anchor="ctr">
                    <a:solidFill>
                      <a:srgbClr val="E9ECF3"/>
                    </a:solidFill>
                  </a:tcPr>
                </a:tc>
                <a:tc>
                  <a:txBody>
                    <a:bodyPr/>
                    <a:lstStyle/>
                    <a:p>
                      <a:pPr algn="ctr"/>
                      <a:r>
                        <a:rPr lang="en-US" sz="3400" dirty="0" smtClean="0">
                          <a:hlinkClick r:id="rId17" action="ppaction://hlinksldjump"/>
                        </a:rPr>
                        <a:t>300</a:t>
                      </a:r>
                      <a:endParaRPr lang="en-US" sz="3400" dirty="0"/>
                    </a:p>
                  </a:txBody>
                  <a:tcPr marL="85887" marR="85887" marT="42944" marB="42944" anchor="ctr">
                    <a:solidFill>
                      <a:srgbClr val="E9ECF3"/>
                    </a:solidFill>
                  </a:tcPr>
                </a:tc>
              </a:tr>
              <a:tr h="804449">
                <a:tc>
                  <a:txBody>
                    <a:bodyPr/>
                    <a:lstStyle/>
                    <a:p>
                      <a:pPr algn="ctr"/>
                      <a:r>
                        <a:rPr lang="en-US" sz="3400" dirty="0" smtClean="0">
                          <a:hlinkClick r:id="rId18" action="ppaction://hlinksldjump"/>
                        </a:rPr>
                        <a:t>400</a:t>
                      </a:r>
                      <a:endParaRPr lang="en-US" sz="3400" dirty="0"/>
                    </a:p>
                  </a:txBody>
                  <a:tcPr marL="85887" marR="85887" marT="42944" marB="42944" anchor="ctr">
                    <a:solidFill>
                      <a:srgbClr val="E9ECF3"/>
                    </a:solidFill>
                  </a:tcPr>
                </a:tc>
                <a:tc>
                  <a:txBody>
                    <a:bodyPr/>
                    <a:lstStyle/>
                    <a:p>
                      <a:pPr algn="ctr"/>
                      <a:r>
                        <a:rPr lang="en-US" sz="3400" dirty="0" smtClean="0">
                          <a:hlinkClick r:id="rId19" action="ppaction://hlinksldjump"/>
                        </a:rPr>
                        <a:t>400</a:t>
                      </a:r>
                      <a:endParaRPr lang="en-US" sz="3400" dirty="0"/>
                    </a:p>
                  </a:txBody>
                  <a:tcPr marL="85887" marR="85887" marT="42944" marB="42944" anchor="ctr">
                    <a:solidFill>
                      <a:srgbClr val="E9ECF3"/>
                    </a:solidFill>
                  </a:tcPr>
                </a:tc>
                <a:tc>
                  <a:txBody>
                    <a:bodyPr/>
                    <a:lstStyle/>
                    <a:p>
                      <a:pPr algn="ctr"/>
                      <a:r>
                        <a:rPr lang="en-US" sz="3400" dirty="0" smtClean="0">
                          <a:hlinkClick r:id="rId20" action="ppaction://hlinksldjump"/>
                        </a:rPr>
                        <a:t>400</a:t>
                      </a:r>
                      <a:endParaRPr lang="en-US" sz="3400" dirty="0"/>
                    </a:p>
                  </a:txBody>
                  <a:tcPr marL="85887" marR="85887" marT="42944" marB="42944" anchor="ctr">
                    <a:solidFill>
                      <a:srgbClr val="E9ECF3"/>
                    </a:solidFill>
                  </a:tcPr>
                </a:tc>
                <a:tc>
                  <a:txBody>
                    <a:bodyPr/>
                    <a:lstStyle/>
                    <a:p>
                      <a:pPr algn="ctr"/>
                      <a:r>
                        <a:rPr lang="en-US" sz="3400" dirty="0" smtClean="0">
                          <a:hlinkClick r:id="rId21" action="ppaction://hlinksldjump"/>
                        </a:rPr>
                        <a:t>400</a:t>
                      </a:r>
                      <a:endParaRPr lang="en-US" sz="3400" dirty="0"/>
                    </a:p>
                  </a:txBody>
                  <a:tcPr marL="85887" marR="85887" marT="42944" marB="42944" anchor="ctr">
                    <a:solidFill>
                      <a:srgbClr val="E9ECF3"/>
                    </a:solidFill>
                  </a:tcPr>
                </a:tc>
                <a:tc>
                  <a:txBody>
                    <a:bodyPr/>
                    <a:lstStyle/>
                    <a:p>
                      <a:pPr algn="ctr"/>
                      <a:r>
                        <a:rPr lang="en-US" sz="3400" dirty="0" smtClean="0">
                          <a:hlinkClick r:id="rId22" action="ppaction://hlinksldjump"/>
                        </a:rPr>
                        <a:t>400</a:t>
                      </a:r>
                      <a:endParaRPr lang="en-US" sz="3400" dirty="0"/>
                    </a:p>
                  </a:txBody>
                  <a:tcPr marL="85887" marR="85887" marT="42944" marB="42944" anchor="ctr">
                    <a:solidFill>
                      <a:srgbClr val="E9ECF3"/>
                    </a:solidFill>
                  </a:tcPr>
                </a:tc>
              </a:tr>
              <a:tr h="804449">
                <a:tc>
                  <a:txBody>
                    <a:bodyPr/>
                    <a:lstStyle/>
                    <a:p>
                      <a:pPr algn="ctr"/>
                      <a:r>
                        <a:rPr lang="en-US" sz="3400" dirty="0" smtClean="0">
                          <a:hlinkClick r:id="rId23" action="ppaction://hlinksldjump"/>
                        </a:rPr>
                        <a:t>500</a:t>
                      </a:r>
                      <a:endParaRPr lang="en-US" sz="3400" dirty="0"/>
                    </a:p>
                  </a:txBody>
                  <a:tcPr marL="85887" marR="85887" marT="42944" marB="42944" anchor="ctr">
                    <a:solidFill>
                      <a:srgbClr val="E9ECF3"/>
                    </a:solidFill>
                  </a:tcPr>
                </a:tc>
                <a:tc>
                  <a:txBody>
                    <a:bodyPr/>
                    <a:lstStyle/>
                    <a:p>
                      <a:pPr algn="ctr"/>
                      <a:r>
                        <a:rPr lang="en-US" sz="3400" dirty="0" smtClean="0">
                          <a:hlinkClick r:id="rId24" action="ppaction://hlinksldjump"/>
                        </a:rPr>
                        <a:t>500</a:t>
                      </a:r>
                      <a:endParaRPr lang="en-US" sz="3400" dirty="0"/>
                    </a:p>
                  </a:txBody>
                  <a:tcPr marL="85887" marR="85887" marT="42944" marB="42944" anchor="ctr">
                    <a:solidFill>
                      <a:srgbClr val="E9ECF3"/>
                    </a:solidFill>
                  </a:tcPr>
                </a:tc>
                <a:tc>
                  <a:txBody>
                    <a:bodyPr/>
                    <a:lstStyle/>
                    <a:p>
                      <a:pPr algn="ctr"/>
                      <a:r>
                        <a:rPr lang="en-US" sz="3400" dirty="0" smtClean="0">
                          <a:hlinkClick r:id="rId25" action="ppaction://hlinksldjump"/>
                        </a:rPr>
                        <a:t>500</a:t>
                      </a:r>
                      <a:endParaRPr lang="en-US" sz="3400" dirty="0"/>
                    </a:p>
                  </a:txBody>
                  <a:tcPr marL="85887" marR="85887" marT="42944" marB="42944" anchor="ctr">
                    <a:solidFill>
                      <a:srgbClr val="E9ECF3"/>
                    </a:solidFill>
                  </a:tcPr>
                </a:tc>
                <a:tc>
                  <a:txBody>
                    <a:bodyPr/>
                    <a:lstStyle/>
                    <a:p>
                      <a:pPr algn="ctr"/>
                      <a:r>
                        <a:rPr lang="en-US" sz="3400" dirty="0" smtClean="0">
                          <a:hlinkClick r:id="rId26" action="ppaction://hlinksldjump"/>
                        </a:rPr>
                        <a:t>500</a:t>
                      </a:r>
                      <a:endParaRPr lang="en-US" sz="3400" dirty="0"/>
                    </a:p>
                  </a:txBody>
                  <a:tcPr marL="85887" marR="85887" marT="42944" marB="42944" anchor="ctr">
                    <a:solidFill>
                      <a:srgbClr val="E9ECF3"/>
                    </a:solidFill>
                  </a:tcPr>
                </a:tc>
                <a:tc>
                  <a:txBody>
                    <a:bodyPr/>
                    <a:lstStyle/>
                    <a:p>
                      <a:pPr algn="ctr"/>
                      <a:r>
                        <a:rPr lang="en-US" sz="3400" dirty="0" smtClean="0">
                          <a:hlinkClick r:id="rId27" action="ppaction://hlinksldjump"/>
                        </a:rPr>
                        <a:t>500</a:t>
                      </a:r>
                      <a:endParaRPr lang="en-US" sz="3400" dirty="0"/>
                    </a:p>
                  </a:txBody>
                  <a:tcPr marL="85887" marR="85887" marT="42944" marB="42944" anchor="ctr">
                    <a:solidFill>
                      <a:srgbClr val="E9ECF3"/>
                    </a:solidFill>
                  </a:tcPr>
                </a:tc>
              </a:tr>
            </a:tbl>
          </a:graphicData>
        </a:graphic>
      </p:graphicFrame>
    </p:spTree>
    <p:extLst>
      <p:ext uri="{BB962C8B-B14F-4D97-AF65-F5344CB8AC3E}">
        <p14:creationId xmlns:p14="http://schemas.microsoft.com/office/powerpoint/2010/main" val="2488928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713637"/>
            <a:ext cx="7127875" cy="3416320"/>
          </a:xfrm>
          <a:prstGeom prst="rect">
            <a:avLst/>
          </a:prstGeom>
          <a:noFill/>
        </p:spPr>
        <p:txBody>
          <a:bodyPr wrap="square" rtlCol="0">
            <a:spAutoFit/>
          </a:bodyPr>
          <a:lstStyle/>
          <a:p>
            <a:pPr algn="ctr"/>
            <a:r>
              <a:rPr lang="en-US" sz="5400" b="1" dirty="0" smtClean="0">
                <a:solidFill>
                  <a:srgbClr val="7030A0"/>
                </a:solidFill>
              </a:rPr>
              <a:t>In </a:t>
            </a:r>
            <a:r>
              <a:rPr lang="en-US" sz="5400" b="1" dirty="0">
                <a:solidFill>
                  <a:srgbClr val="7030A0"/>
                </a:solidFill>
              </a:rPr>
              <a:t>what country does the </a:t>
            </a:r>
            <a:r>
              <a:rPr lang="en-US" sz="5400" b="1" i="1" dirty="0">
                <a:solidFill>
                  <a:srgbClr val="7030A0"/>
                </a:solidFill>
              </a:rPr>
              <a:t>Obon</a:t>
            </a:r>
            <a:r>
              <a:rPr lang="en-US" sz="5400" b="1" dirty="0">
                <a:solidFill>
                  <a:srgbClr val="7030A0"/>
                </a:solidFill>
              </a:rPr>
              <a:t> Festival honor the spirits of one’s ancestors?</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3589751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04237"/>
            <a:ext cx="7127875" cy="923330"/>
          </a:xfrm>
          <a:prstGeom prst="rect">
            <a:avLst/>
          </a:prstGeom>
          <a:noFill/>
        </p:spPr>
        <p:txBody>
          <a:bodyPr wrap="square" rtlCol="0">
            <a:spAutoFit/>
          </a:bodyPr>
          <a:lstStyle/>
          <a:p>
            <a:pPr algn="ctr"/>
            <a:r>
              <a:rPr lang="en-US" sz="5400" b="1" dirty="0" smtClean="0">
                <a:solidFill>
                  <a:srgbClr val="7030A0"/>
                </a:solidFill>
              </a:rPr>
              <a:t>Japan</a:t>
            </a:r>
            <a:endParaRPr lang="en-US" sz="5400" b="1" dirty="0">
              <a:solidFill>
                <a:schemeClr val="bg1"/>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3673399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123212"/>
            <a:ext cx="7127875" cy="2585323"/>
          </a:xfrm>
          <a:prstGeom prst="rect">
            <a:avLst/>
          </a:prstGeom>
          <a:noFill/>
        </p:spPr>
        <p:txBody>
          <a:bodyPr wrap="square" rtlCol="0">
            <a:spAutoFit/>
          </a:bodyPr>
          <a:lstStyle/>
          <a:p>
            <a:pPr algn="ctr"/>
            <a:r>
              <a:rPr lang="en-US" sz="5400" b="1" dirty="0">
                <a:solidFill>
                  <a:srgbClr val="7030A0"/>
                </a:solidFill>
              </a:rPr>
              <a:t>In what state is Mount Rushmore located?</a:t>
            </a:r>
            <a:endParaRPr lang="en-US" sz="5400" b="1" dirty="0">
              <a:solidFill>
                <a:schemeClr val="bg1"/>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4193648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13762"/>
            <a:ext cx="7127875" cy="923330"/>
          </a:xfrm>
          <a:prstGeom prst="rect">
            <a:avLst/>
          </a:prstGeom>
          <a:noFill/>
        </p:spPr>
        <p:txBody>
          <a:bodyPr wrap="square" rtlCol="0">
            <a:spAutoFit/>
          </a:bodyPr>
          <a:lstStyle/>
          <a:p>
            <a:pPr algn="ctr"/>
            <a:r>
              <a:rPr lang="en-US" sz="5400" b="1" dirty="0" smtClean="0">
                <a:solidFill>
                  <a:srgbClr val="7030A0"/>
                </a:solidFill>
              </a:rPr>
              <a:t>South Dakota</a:t>
            </a:r>
            <a:endParaRPr lang="en-US" sz="5400" b="1" dirty="0">
              <a:solidFill>
                <a:schemeClr val="bg1"/>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3797610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123212"/>
            <a:ext cx="7127875" cy="2585323"/>
          </a:xfrm>
          <a:prstGeom prst="rect">
            <a:avLst/>
          </a:prstGeom>
          <a:noFill/>
        </p:spPr>
        <p:txBody>
          <a:bodyPr wrap="square" rtlCol="0">
            <a:spAutoFit/>
          </a:bodyPr>
          <a:lstStyle/>
          <a:p>
            <a:pPr algn="ctr"/>
            <a:r>
              <a:rPr lang="en-US" sz="5400" b="1" dirty="0">
                <a:solidFill>
                  <a:srgbClr val="7030A0"/>
                </a:solidFill>
              </a:rPr>
              <a:t>What human-built structure stretches nearly 5,500 miles?</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39552459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1754326"/>
          </a:xfrm>
          <a:prstGeom prst="rect">
            <a:avLst/>
          </a:prstGeom>
          <a:noFill/>
        </p:spPr>
        <p:txBody>
          <a:bodyPr wrap="square" rtlCol="0">
            <a:spAutoFit/>
          </a:bodyPr>
          <a:lstStyle/>
          <a:p>
            <a:pPr algn="ctr"/>
            <a:r>
              <a:rPr lang="en-US" sz="5400" b="1" dirty="0" smtClean="0">
                <a:solidFill>
                  <a:srgbClr val="7030A0"/>
                </a:solidFill>
              </a:rPr>
              <a:t>The Great Wall </a:t>
            </a:r>
            <a:br>
              <a:rPr lang="en-US" sz="5400" b="1" dirty="0" smtClean="0">
                <a:solidFill>
                  <a:srgbClr val="7030A0"/>
                </a:solidFill>
              </a:rPr>
            </a:br>
            <a:r>
              <a:rPr lang="en-US" sz="5400" b="1" dirty="0" smtClean="0">
                <a:solidFill>
                  <a:srgbClr val="7030A0"/>
                </a:solidFill>
              </a:rPr>
              <a:t>of China</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602506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132737"/>
            <a:ext cx="7127875" cy="2585323"/>
          </a:xfrm>
          <a:prstGeom prst="rect">
            <a:avLst/>
          </a:prstGeom>
          <a:noFill/>
        </p:spPr>
        <p:txBody>
          <a:bodyPr wrap="square" rtlCol="0">
            <a:spAutoFit/>
          </a:bodyPr>
          <a:lstStyle/>
          <a:p>
            <a:pPr algn="ctr"/>
            <a:r>
              <a:rPr lang="en-US" sz="5400" b="1" dirty="0">
                <a:solidFill>
                  <a:srgbClr val="7030A0"/>
                </a:solidFill>
              </a:rPr>
              <a:t>The Great Sphinx is located in what country?</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4051864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13762"/>
            <a:ext cx="7127875" cy="923330"/>
          </a:xfrm>
          <a:prstGeom prst="rect">
            <a:avLst/>
          </a:prstGeom>
          <a:noFill/>
        </p:spPr>
        <p:txBody>
          <a:bodyPr wrap="square" rtlCol="0">
            <a:spAutoFit/>
          </a:bodyPr>
          <a:lstStyle/>
          <a:p>
            <a:pPr algn="ctr"/>
            <a:r>
              <a:rPr lang="en-US" sz="5400" b="1" dirty="0" smtClean="0">
                <a:solidFill>
                  <a:srgbClr val="7030A0"/>
                </a:solidFill>
              </a:rPr>
              <a:t>Egypt</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1632074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713604"/>
            <a:ext cx="7127875" cy="3416320"/>
          </a:xfrm>
          <a:prstGeom prst="rect">
            <a:avLst/>
          </a:prstGeom>
          <a:noFill/>
        </p:spPr>
        <p:txBody>
          <a:bodyPr wrap="square" rtlCol="0">
            <a:spAutoFit/>
          </a:bodyPr>
          <a:lstStyle/>
          <a:p>
            <a:pPr algn="ctr"/>
            <a:r>
              <a:rPr lang="en-US" sz="5400" b="1" dirty="0">
                <a:solidFill>
                  <a:srgbClr val="7030A0"/>
                </a:solidFill>
              </a:rPr>
              <a:t>The largest coral reef in the world is located off the coast of what country?</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3498206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85705"/>
            <a:ext cx="7127875" cy="1661993"/>
          </a:xfrm>
          <a:prstGeom prst="rect">
            <a:avLst/>
          </a:prstGeom>
          <a:noFill/>
        </p:spPr>
        <p:txBody>
          <a:bodyPr wrap="square" rtlCol="0">
            <a:spAutoFit/>
          </a:bodyPr>
          <a:lstStyle/>
          <a:p>
            <a:pPr algn="ctr"/>
            <a:r>
              <a:rPr lang="en-US" sz="5400" b="1" dirty="0" smtClean="0">
                <a:solidFill>
                  <a:srgbClr val="7030A0"/>
                </a:solidFill>
              </a:rPr>
              <a:t>Australia</a:t>
            </a:r>
          </a:p>
          <a:p>
            <a:pPr algn="ctr"/>
            <a:r>
              <a:rPr lang="en-US" sz="4800" b="1" dirty="0" smtClean="0">
                <a:solidFill>
                  <a:srgbClr val="7030A0"/>
                </a:solidFill>
              </a:rPr>
              <a:t>(The Great Barrier Reef)</a:t>
            </a:r>
            <a:endParaRPr lang="en-US" sz="48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2776466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294537"/>
            <a:ext cx="7127875" cy="4247317"/>
          </a:xfrm>
          <a:prstGeom prst="rect">
            <a:avLst/>
          </a:prstGeom>
          <a:noFill/>
        </p:spPr>
        <p:txBody>
          <a:bodyPr wrap="square" rtlCol="0">
            <a:spAutoFit/>
          </a:bodyPr>
          <a:lstStyle/>
          <a:p>
            <a:pPr algn="ctr"/>
            <a:r>
              <a:rPr lang="en-US" sz="5400" b="1" dirty="0" smtClean="0">
                <a:solidFill>
                  <a:srgbClr val="7030A0"/>
                </a:solidFill>
              </a:rPr>
              <a:t>What celebration of a Roman Catholic saint from Ireland is held on March 17?</a:t>
            </a:r>
          </a:p>
          <a:p>
            <a:pPr algn="ct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221334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294537"/>
            <a:ext cx="7127875" cy="4247317"/>
          </a:xfrm>
          <a:prstGeom prst="rect">
            <a:avLst/>
          </a:prstGeom>
          <a:noFill/>
        </p:spPr>
        <p:txBody>
          <a:bodyPr wrap="square" rtlCol="0">
            <a:spAutoFit/>
          </a:bodyPr>
          <a:lstStyle/>
          <a:p>
            <a:pPr algn="ctr"/>
            <a:r>
              <a:rPr lang="en-US" sz="5400" b="1" dirty="0">
                <a:solidFill>
                  <a:srgbClr val="7030A0"/>
                </a:solidFill>
              </a:rPr>
              <a:t>What structure was built </a:t>
            </a:r>
            <a:r>
              <a:rPr lang="en-US" sz="5400" b="1" dirty="0" smtClean="0">
                <a:solidFill>
                  <a:srgbClr val="7030A0"/>
                </a:solidFill>
              </a:rPr>
              <a:t>to serve as </a:t>
            </a:r>
            <a:r>
              <a:rPr lang="en-US" sz="5400" b="1" dirty="0">
                <a:solidFill>
                  <a:srgbClr val="7030A0"/>
                </a:solidFill>
              </a:rPr>
              <a:t>the entrance arch for the 1889 World’s Fair in Paris, France</a:t>
            </a:r>
            <a:r>
              <a:rPr lang="en-US" sz="5400" b="1" dirty="0" smtClean="0">
                <a:solidFill>
                  <a:srgbClr val="7030A0"/>
                </a:solidFill>
              </a:rPr>
              <a:t>?</a:t>
            </a: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1795751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11857"/>
            <a:ext cx="7127875" cy="923330"/>
          </a:xfrm>
          <a:prstGeom prst="rect">
            <a:avLst/>
          </a:prstGeom>
          <a:noFill/>
        </p:spPr>
        <p:txBody>
          <a:bodyPr wrap="square" rtlCol="0">
            <a:spAutoFit/>
          </a:bodyPr>
          <a:lstStyle/>
          <a:p>
            <a:pPr algn="ctr"/>
            <a:r>
              <a:rPr lang="en-US" sz="5400" b="1" dirty="0" smtClean="0">
                <a:solidFill>
                  <a:srgbClr val="7030A0"/>
                </a:solidFill>
              </a:rPr>
              <a:t>The Eiffel Tower</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1345326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2585323"/>
          </a:xfrm>
          <a:prstGeom prst="rect">
            <a:avLst/>
          </a:prstGeom>
          <a:noFill/>
        </p:spPr>
        <p:txBody>
          <a:bodyPr wrap="square" rtlCol="0">
            <a:spAutoFit/>
          </a:bodyPr>
          <a:lstStyle/>
          <a:p>
            <a:pPr algn="ctr"/>
            <a:r>
              <a:rPr lang="en-US" sz="5400" b="1" dirty="0">
                <a:solidFill>
                  <a:srgbClr val="7030A0"/>
                </a:solidFill>
              </a:rPr>
              <a:t>The word </a:t>
            </a:r>
            <a:r>
              <a:rPr lang="en-US" sz="5400" b="1" i="1" dirty="0">
                <a:solidFill>
                  <a:srgbClr val="7030A0"/>
                </a:solidFill>
              </a:rPr>
              <a:t>hola</a:t>
            </a:r>
            <a:r>
              <a:rPr lang="en-US" sz="5400" b="1" dirty="0">
                <a:solidFill>
                  <a:srgbClr val="7030A0"/>
                </a:solidFill>
              </a:rPr>
              <a:t> is a greeting in what language?</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508606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1754326"/>
          </a:xfrm>
          <a:prstGeom prst="rect">
            <a:avLst/>
          </a:prstGeom>
          <a:noFill/>
        </p:spPr>
        <p:txBody>
          <a:bodyPr wrap="square" rtlCol="0">
            <a:spAutoFit/>
          </a:bodyPr>
          <a:lstStyle/>
          <a:p>
            <a:pPr algn="ctr"/>
            <a:r>
              <a:rPr lang="en-US" sz="5400" b="1" dirty="0" smtClean="0">
                <a:solidFill>
                  <a:srgbClr val="7030A0"/>
                </a:solidFill>
              </a:rPr>
              <a:t>Spanish</a:t>
            </a:r>
            <a:br>
              <a:rPr lang="en-US" sz="5400" b="1" dirty="0" smtClean="0">
                <a:solidFill>
                  <a:srgbClr val="7030A0"/>
                </a:solidFill>
              </a:rPr>
            </a:br>
            <a:r>
              <a:rPr lang="en-US" sz="5400" b="1" dirty="0" smtClean="0">
                <a:solidFill>
                  <a:srgbClr val="7030A0"/>
                </a:solidFill>
              </a:rPr>
              <a:t>(It </a:t>
            </a:r>
            <a:r>
              <a:rPr lang="en-US" sz="5400" b="1" dirty="0">
                <a:solidFill>
                  <a:srgbClr val="7030A0"/>
                </a:solidFill>
              </a:rPr>
              <a:t>means “hello.”)</a:t>
            </a: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448645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2585323"/>
          </a:xfrm>
          <a:prstGeom prst="rect">
            <a:avLst/>
          </a:prstGeom>
          <a:noFill/>
        </p:spPr>
        <p:txBody>
          <a:bodyPr wrap="square" rtlCol="0">
            <a:spAutoFit/>
          </a:bodyPr>
          <a:lstStyle/>
          <a:p>
            <a:pPr algn="ctr"/>
            <a:r>
              <a:rPr lang="en-US" sz="5400" b="1" dirty="0">
                <a:solidFill>
                  <a:srgbClr val="7030A0"/>
                </a:solidFill>
              </a:rPr>
              <a:t>The word </a:t>
            </a:r>
            <a:r>
              <a:rPr lang="en-US" sz="5400" b="1" i="1" dirty="0" smtClean="0">
                <a:solidFill>
                  <a:srgbClr val="7030A0"/>
                </a:solidFill>
              </a:rPr>
              <a:t>bonjour</a:t>
            </a:r>
            <a:r>
              <a:rPr lang="en-US" sz="5400" b="1" dirty="0" smtClean="0">
                <a:solidFill>
                  <a:srgbClr val="7030A0"/>
                </a:solidFill>
              </a:rPr>
              <a:t> </a:t>
            </a:r>
            <a:r>
              <a:rPr lang="en-US" sz="5400" b="1" dirty="0">
                <a:solidFill>
                  <a:srgbClr val="7030A0"/>
                </a:solidFill>
              </a:rPr>
              <a:t>is a greeting in what language?</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1648419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132737"/>
            <a:ext cx="7127875" cy="2585323"/>
          </a:xfrm>
          <a:prstGeom prst="rect">
            <a:avLst/>
          </a:prstGeom>
          <a:noFill/>
        </p:spPr>
        <p:txBody>
          <a:bodyPr wrap="square" rtlCol="0">
            <a:spAutoFit/>
          </a:bodyPr>
          <a:lstStyle/>
          <a:p>
            <a:pPr algn="ctr"/>
            <a:r>
              <a:rPr lang="en-US" sz="5400" b="1" dirty="0">
                <a:solidFill>
                  <a:srgbClr val="7030A0"/>
                </a:solidFill>
              </a:rPr>
              <a:t>French </a:t>
            </a:r>
            <a:r>
              <a:rPr lang="en-US" sz="5400" b="1" dirty="0" smtClean="0">
                <a:solidFill>
                  <a:srgbClr val="7030A0"/>
                </a:solidFill>
              </a:rPr>
              <a:t/>
            </a:r>
            <a:br>
              <a:rPr lang="en-US" sz="5400" b="1" dirty="0" smtClean="0">
                <a:solidFill>
                  <a:srgbClr val="7030A0"/>
                </a:solidFill>
              </a:rPr>
            </a:br>
            <a:r>
              <a:rPr lang="en-US" sz="5400" b="1" dirty="0" smtClean="0">
                <a:solidFill>
                  <a:srgbClr val="7030A0"/>
                </a:solidFill>
              </a:rPr>
              <a:t>(</a:t>
            </a:r>
            <a:r>
              <a:rPr lang="en-US" sz="5400" b="1" dirty="0">
                <a:solidFill>
                  <a:srgbClr val="7030A0"/>
                </a:solidFill>
              </a:rPr>
              <a:t>It means “good day” or “good morning.”)</a:t>
            </a: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3744436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721257"/>
            <a:ext cx="7127875" cy="3416320"/>
          </a:xfrm>
          <a:prstGeom prst="rect">
            <a:avLst/>
          </a:prstGeom>
          <a:noFill/>
        </p:spPr>
        <p:txBody>
          <a:bodyPr wrap="square" rtlCol="0">
            <a:spAutoFit/>
          </a:bodyPr>
          <a:lstStyle/>
          <a:p>
            <a:pPr algn="ctr"/>
            <a:r>
              <a:rPr lang="en-US" sz="5400" b="1" dirty="0">
                <a:solidFill>
                  <a:srgbClr val="7030A0"/>
                </a:solidFill>
              </a:rPr>
              <a:t>The word </a:t>
            </a:r>
            <a:r>
              <a:rPr lang="en-US" sz="5400" b="1" i="1" dirty="0">
                <a:solidFill>
                  <a:srgbClr val="7030A0"/>
                </a:solidFill>
              </a:rPr>
              <a:t>konnichiwa</a:t>
            </a:r>
            <a:r>
              <a:rPr lang="en-US" sz="5400" b="1" dirty="0">
                <a:solidFill>
                  <a:srgbClr val="7030A0"/>
                </a:solidFill>
              </a:rPr>
              <a:t> </a:t>
            </a:r>
            <a:br>
              <a:rPr lang="en-US" sz="5400" b="1" dirty="0">
                <a:solidFill>
                  <a:srgbClr val="7030A0"/>
                </a:solidFill>
              </a:rPr>
            </a:br>
            <a:r>
              <a:rPr lang="en-US" sz="5400" b="1" dirty="0">
                <a:solidFill>
                  <a:srgbClr val="7030A0"/>
                </a:solidFill>
              </a:rPr>
              <a:t>is a greeting in what language?</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17015584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1754326"/>
          </a:xfrm>
          <a:prstGeom prst="rect">
            <a:avLst/>
          </a:prstGeom>
          <a:noFill/>
        </p:spPr>
        <p:txBody>
          <a:bodyPr wrap="square" rtlCol="0">
            <a:spAutoFit/>
          </a:bodyPr>
          <a:lstStyle/>
          <a:p>
            <a:pPr algn="ctr"/>
            <a:r>
              <a:rPr lang="en-US" sz="5400" b="1" dirty="0">
                <a:solidFill>
                  <a:srgbClr val="7030A0"/>
                </a:solidFill>
              </a:rPr>
              <a:t>Japanese </a:t>
            </a:r>
            <a:r>
              <a:rPr lang="en-US" sz="5400" b="1" dirty="0" smtClean="0">
                <a:solidFill>
                  <a:srgbClr val="7030A0"/>
                </a:solidFill>
              </a:rPr>
              <a:t/>
            </a:r>
            <a:br>
              <a:rPr lang="en-US" sz="5400" b="1" dirty="0" smtClean="0">
                <a:solidFill>
                  <a:srgbClr val="7030A0"/>
                </a:solidFill>
              </a:rPr>
            </a:br>
            <a:r>
              <a:rPr lang="en-US" sz="5400" b="1" dirty="0" smtClean="0">
                <a:solidFill>
                  <a:srgbClr val="7030A0"/>
                </a:solidFill>
              </a:rPr>
              <a:t>(</a:t>
            </a:r>
            <a:r>
              <a:rPr lang="en-US" sz="5400" b="1" dirty="0">
                <a:solidFill>
                  <a:srgbClr val="7030A0"/>
                </a:solidFill>
              </a:rPr>
              <a:t>It means “hello.”)</a:t>
            </a: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696908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125117"/>
            <a:ext cx="7127875" cy="2585323"/>
          </a:xfrm>
          <a:prstGeom prst="rect">
            <a:avLst/>
          </a:prstGeom>
          <a:noFill/>
        </p:spPr>
        <p:txBody>
          <a:bodyPr wrap="square" rtlCol="0">
            <a:spAutoFit/>
          </a:bodyPr>
          <a:lstStyle/>
          <a:p>
            <a:pPr algn="ctr"/>
            <a:r>
              <a:rPr lang="en-US" sz="5400" b="1" dirty="0">
                <a:solidFill>
                  <a:srgbClr val="7030A0"/>
                </a:solidFill>
              </a:rPr>
              <a:t>The phrase </a:t>
            </a:r>
            <a:r>
              <a:rPr lang="en-US" sz="5400" b="1" i="1" dirty="0">
                <a:solidFill>
                  <a:srgbClr val="7030A0"/>
                </a:solidFill>
              </a:rPr>
              <a:t>guten tag</a:t>
            </a:r>
            <a:r>
              <a:rPr lang="en-US" sz="5400" b="1" dirty="0">
                <a:solidFill>
                  <a:srgbClr val="7030A0"/>
                </a:solidFill>
              </a:rPr>
              <a:t> is a greeting in what language?</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2267195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2585323"/>
          </a:xfrm>
          <a:prstGeom prst="rect">
            <a:avLst/>
          </a:prstGeom>
          <a:noFill/>
        </p:spPr>
        <p:txBody>
          <a:bodyPr wrap="square" rtlCol="0">
            <a:spAutoFit/>
          </a:bodyPr>
          <a:lstStyle/>
          <a:p>
            <a:pPr algn="ctr"/>
            <a:r>
              <a:rPr lang="en-US" sz="5400" b="1" dirty="0" smtClean="0">
                <a:solidFill>
                  <a:srgbClr val="7030A0"/>
                </a:solidFill>
              </a:rPr>
              <a:t>German</a:t>
            </a:r>
            <a:br>
              <a:rPr lang="en-US" sz="5400" b="1" dirty="0" smtClean="0">
                <a:solidFill>
                  <a:srgbClr val="7030A0"/>
                </a:solidFill>
              </a:rPr>
            </a:br>
            <a:r>
              <a:rPr lang="en-US" sz="5400" b="1" dirty="0" smtClean="0">
                <a:solidFill>
                  <a:srgbClr val="7030A0"/>
                </a:solidFill>
              </a:rPr>
              <a:t>(</a:t>
            </a:r>
            <a:r>
              <a:rPr lang="en-US" sz="5400" b="1" dirty="0">
                <a:solidFill>
                  <a:srgbClr val="7030A0"/>
                </a:solidFill>
              </a:rPr>
              <a:t>It means “good day.”)</a:t>
            </a: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1245567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04237"/>
            <a:ext cx="7127875" cy="923330"/>
          </a:xfrm>
          <a:prstGeom prst="rect">
            <a:avLst/>
          </a:prstGeom>
          <a:noFill/>
        </p:spPr>
        <p:txBody>
          <a:bodyPr wrap="square" rtlCol="0">
            <a:spAutoFit/>
          </a:bodyPr>
          <a:lstStyle/>
          <a:p>
            <a:pPr algn="ctr"/>
            <a:r>
              <a:rPr lang="en-US" sz="5400" b="1" dirty="0" smtClean="0">
                <a:solidFill>
                  <a:srgbClr val="7030A0"/>
                </a:solidFill>
              </a:rPr>
              <a:t>St. Patrick’s Day</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3208352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125117"/>
            <a:ext cx="7127875" cy="2585323"/>
          </a:xfrm>
          <a:prstGeom prst="rect">
            <a:avLst/>
          </a:prstGeom>
          <a:noFill/>
        </p:spPr>
        <p:txBody>
          <a:bodyPr wrap="square" rtlCol="0">
            <a:spAutoFit/>
          </a:bodyPr>
          <a:lstStyle/>
          <a:p>
            <a:pPr algn="ctr"/>
            <a:r>
              <a:rPr lang="en-US" sz="5400" b="1" dirty="0">
                <a:solidFill>
                  <a:srgbClr val="7030A0"/>
                </a:solidFill>
              </a:rPr>
              <a:t>The word </a:t>
            </a:r>
            <a:r>
              <a:rPr lang="en-US" sz="5400" b="1" i="1" dirty="0">
                <a:solidFill>
                  <a:srgbClr val="7030A0"/>
                </a:solidFill>
              </a:rPr>
              <a:t>shalom</a:t>
            </a:r>
            <a:r>
              <a:rPr lang="en-US" sz="5400" b="1" dirty="0">
                <a:solidFill>
                  <a:srgbClr val="7030A0"/>
                </a:solidFill>
              </a:rPr>
              <a:t> is a greeting in what language?</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3202304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294537"/>
            <a:ext cx="7127875" cy="4247317"/>
          </a:xfrm>
          <a:prstGeom prst="rect">
            <a:avLst/>
          </a:prstGeom>
          <a:noFill/>
        </p:spPr>
        <p:txBody>
          <a:bodyPr wrap="square" rtlCol="0">
            <a:spAutoFit/>
          </a:bodyPr>
          <a:lstStyle/>
          <a:p>
            <a:pPr algn="ctr"/>
            <a:r>
              <a:rPr lang="en-US" sz="5400" b="1" dirty="0">
                <a:solidFill>
                  <a:srgbClr val="7030A0"/>
                </a:solidFill>
              </a:rPr>
              <a:t>Hebrew </a:t>
            </a:r>
            <a:r>
              <a:rPr lang="en-US" sz="5400" b="1" dirty="0" smtClean="0">
                <a:solidFill>
                  <a:srgbClr val="7030A0"/>
                </a:solidFill>
              </a:rPr>
              <a:t/>
            </a:r>
            <a:br>
              <a:rPr lang="en-US" sz="5400" b="1" dirty="0" smtClean="0">
                <a:solidFill>
                  <a:srgbClr val="7030A0"/>
                </a:solidFill>
              </a:rPr>
            </a:br>
            <a:r>
              <a:rPr lang="en-US" sz="5400" b="1" dirty="0" smtClean="0">
                <a:solidFill>
                  <a:srgbClr val="7030A0"/>
                </a:solidFill>
              </a:rPr>
              <a:t>(</a:t>
            </a:r>
            <a:r>
              <a:rPr lang="en-US" sz="5400" b="1" dirty="0">
                <a:solidFill>
                  <a:srgbClr val="7030A0"/>
                </a:solidFill>
              </a:rPr>
              <a:t>It means “peace,” and is also used for “hello” and “good-bye.”</a:t>
            </a: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637142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134517"/>
            <a:ext cx="7127875" cy="1754326"/>
          </a:xfrm>
          <a:prstGeom prst="rect">
            <a:avLst/>
          </a:prstGeom>
          <a:noFill/>
        </p:spPr>
        <p:txBody>
          <a:bodyPr wrap="square" rtlCol="0">
            <a:spAutoFit/>
          </a:bodyPr>
          <a:lstStyle/>
          <a:p>
            <a:pPr algn="ctr"/>
            <a:r>
              <a:rPr lang="en-US" sz="5400" b="1" dirty="0">
                <a:solidFill>
                  <a:srgbClr val="7030A0"/>
                </a:solidFill>
              </a:rPr>
              <a:t>This is the flag of what country?</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3641090"/>
            <a:ext cx="4024313"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9857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125117"/>
            <a:ext cx="7127875" cy="2585323"/>
          </a:xfrm>
          <a:prstGeom prst="rect">
            <a:avLst/>
          </a:prstGeom>
          <a:noFill/>
        </p:spPr>
        <p:txBody>
          <a:bodyPr wrap="square" rtlCol="0">
            <a:spAutoFit/>
          </a:bodyPr>
          <a:lstStyle/>
          <a:p>
            <a:pPr algn="ctr"/>
            <a:r>
              <a:rPr lang="en-US" sz="5400" b="1" dirty="0" smtClean="0">
                <a:solidFill>
                  <a:srgbClr val="7030A0"/>
                </a:solidFill>
              </a:rPr>
              <a:t>China</a:t>
            </a:r>
            <a:br>
              <a:rPr lang="en-US" sz="5400" b="1" dirty="0" smtClean="0">
                <a:solidFill>
                  <a:srgbClr val="7030A0"/>
                </a:solidFill>
              </a:rPr>
            </a:br>
            <a:r>
              <a:rPr lang="en-US" sz="5400" b="1" dirty="0" smtClean="0">
                <a:solidFill>
                  <a:srgbClr val="7030A0"/>
                </a:solidFill>
              </a:rPr>
              <a:t>(The People’s Republic of China)</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3040587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119277"/>
            <a:ext cx="7127875" cy="1754326"/>
          </a:xfrm>
          <a:prstGeom prst="rect">
            <a:avLst/>
          </a:prstGeom>
          <a:noFill/>
        </p:spPr>
        <p:txBody>
          <a:bodyPr wrap="square" rtlCol="0">
            <a:spAutoFit/>
          </a:bodyPr>
          <a:lstStyle/>
          <a:p>
            <a:pPr algn="ctr"/>
            <a:r>
              <a:rPr lang="en-US" sz="5400" b="1" dirty="0">
                <a:solidFill>
                  <a:srgbClr val="7030A0"/>
                </a:solidFill>
              </a:rPr>
              <a:t>This is the flag of what country</a:t>
            </a:r>
            <a:r>
              <a:rPr lang="en-US" sz="5400" b="1" dirty="0" smtClean="0">
                <a:solidFill>
                  <a:srgbClr val="7030A0"/>
                </a:solidFill>
              </a:rPr>
              <a:t>?</a:t>
            </a: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3430905"/>
            <a:ext cx="47625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143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11857"/>
            <a:ext cx="7127875" cy="923330"/>
          </a:xfrm>
          <a:prstGeom prst="rect">
            <a:avLst/>
          </a:prstGeom>
          <a:noFill/>
        </p:spPr>
        <p:txBody>
          <a:bodyPr wrap="square" rtlCol="0">
            <a:spAutoFit/>
          </a:bodyPr>
          <a:lstStyle/>
          <a:p>
            <a:pPr algn="ctr"/>
            <a:r>
              <a:rPr lang="en-US" sz="5400" b="1" dirty="0" smtClean="0">
                <a:solidFill>
                  <a:srgbClr val="7030A0"/>
                </a:solidFill>
              </a:rPr>
              <a:t>Mexico</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110413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126897"/>
            <a:ext cx="7127875" cy="1754326"/>
          </a:xfrm>
          <a:prstGeom prst="rect">
            <a:avLst/>
          </a:prstGeom>
          <a:noFill/>
        </p:spPr>
        <p:txBody>
          <a:bodyPr wrap="square" rtlCol="0">
            <a:spAutoFit/>
          </a:bodyPr>
          <a:lstStyle/>
          <a:p>
            <a:pPr algn="ctr"/>
            <a:r>
              <a:rPr lang="en-US" sz="5400" b="1" dirty="0" smtClean="0">
                <a:solidFill>
                  <a:srgbClr val="7030A0"/>
                </a:solidFill>
              </a:rPr>
              <a:t>This is the flag of what country?</a:t>
            </a: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055" y="3438525"/>
            <a:ext cx="394335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164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11857"/>
            <a:ext cx="7127875" cy="923330"/>
          </a:xfrm>
          <a:prstGeom prst="rect">
            <a:avLst/>
          </a:prstGeom>
          <a:noFill/>
        </p:spPr>
        <p:txBody>
          <a:bodyPr wrap="square" rtlCol="0">
            <a:spAutoFit/>
          </a:bodyPr>
          <a:lstStyle/>
          <a:p>
            <a:pPr algn="ctr"/>
            <a:r>
              <a:rPr lang="en-US" sz="5400" b="1" dirty="0" smtClean="0">
                <a:solidFill>
                  <a:srgbClr val="7030A0"/>
                </a:solidFill>
              </a:rPr>
              <a:t>Brazil</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1869515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119277"/>
            <a:ext cx="7127875" cy="1754326"/>
          </a:xfrm>
          <a:prstGeom prst="rect">
            <a:avLst/>
          </a:prstGeom>
          <a:noFill/>
        </p:spPr>
        <p:txBody>
          <a:bodyPr wrap="square" rtlCol="0">
            <a:spAutoFit/>
          </a:bodyPr>
          <a:lstStyle/>
          <a:p>
            <a:pPr algn="ctr"/>
            <a:r>
              <a:rPr lang="en-US" sz="5400" b="1" dirty="0" smtClean="0">
                <a:solidFill>
                  <a:srgbClr val="7030A0"/>
                </a:solidFill>
              </a:rPr>
              <a:t>This is the flag of what country?</a:t>
            </a: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3430514"/>
            <a:ext cx="4457700" cy="297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48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11857"/>
            <a:ext cx="7127875" cy="923330"/>
          </a:xfrm>
          <a:prstGeom prst="rect">
            <a:avLst/>
          </a:prstGeom>
          <a:noFill/>
        </p:spPr>
        <p:txBody>
          <a:bodyPr wrap="square" rtlCol="0">
            <a:spAutoFit/>
          </a:bodyPr>
          <a:lstStyle/>
          <a:p>
            <a:pPr algn="ctr"/>
            <a:r>
              <a:rPr lang="en-US" sz="5400" b="1" dirty="0" smtClean="0">
                <a:solidFill>
                  <a:srgbClr val="7030A0"/>
                </a:solidFill>
              </a:rPr>
              <a:t>Afghanistan</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183372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884962"/>
            <a:ext cx="7127875" cy="5078313"/>
          </a:xfrm>
          <a:prstGeom prst="rect">
            <a:avLst/>
          </a:prstGeom>
          <a:noFill/>
        </p:spPr>
        <p:txBody>
          <a:bodyPr wrap="square" rtlCol="0">
            <a:spAutoFit/>
          </a:bodyPr>
          <a:lstStyle/>
          <a:p>
            <a:pPr algn="ctr"/>
            <a:r>
              <a:rPr lang="en-US" sz="5400" b="1" dirty="0">
                <a:solidFill>
                  <a:srgbClr val="7030A0"/>
                </a:solidFill>
              </a:rPr>
              <a:t>Dragon and lion dances are common during what Chinese celebration (sometimes called the Spring Festival)?</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597305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526" y="1121152"/>
            <a:ext cx="7127875" cy="2062103"/>
          </a:xfrm>
          <a:prstGeom prst="rect">
            <a:avLst/>
          </a:prstGeom>
          <a:noFill/>
        </p:spPr>
        <p:txBody>
          <a:bodyPr wrap="square" rtlCol="0">
            <a:spAutoFit/>
          </a:bodyPr>
          <a:lstStyle/>
          <a:p>
            <a:pPr algn="ctr"/>
            <a:r>
              <a:rPr lang="en-US" sz="5400" b="1" dirty="0">
                <a:solidFill>
                  <a:srgbClr val="7030A0"/>
                </a:solidFill>
              </a:rPr>
              <a:t>This is the flag* of what country? </a:t>
            </a:r>
            <a:br>
              <a:rPr lang="en-US" sz="5400" b="1" dirty="0">
                <a:solidFill>
                  <a:srgbClr val="7030A0"/>
                </a:solidFill>
              </a:rPr>
            </a:br>
            <a:r>
              <a:rPr lang="en-US" sz="2000" b="1" dirty="0">
                <a:solidFill>
                  <a:srgbClr val="7030A0"/>
                </a:solidFill>
              </a:rPr>
              <a:t>*The only national flag that isn’t a rectangle or square.</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pic>
        <p:nvPicPr>
          <p:cNvPr id="6" name="Picture 2" descr="C:\Users\Nancy\Desktop\np-lg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255" y="3210986"/>
            <a:ext cx="2511425" cy="328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8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11857"/>
            <a:ext cx="7127875" cy="923330"/>
          </a:xfrm>
          <a:prstGeom prst="rect">
            <a:avLst/>
          </a:prstGeom>
          <a:noFill/>
        </p:spPr>
        <p:txBody>
          <a:bodyPr wrap="square" rtlCol="0">
            <a:spAutoFit/>
          </a:bodyPr>
          <a:lstStyle/>
          <a:p>
            <a:pPr algn="ctr"/>
            <a:r>
              <a:rPr lang="en-US" sz="5400" b="1" dirty="0" smtClean="0">
                <a:solidFill>
                  <a:srgbClr val="7030A0"/>
                </a:solidFill>
              </a:rPr>
              <a:t>Nepal</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4164510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713637"/>
            <a:ext cx="7127875" cy="3416320"/>
          </a:xfrm>
          <a:prstGeom prst="rect">
            <a:avLst/>
          </a:prstGeom>
          <a:noFill/>
        </p:spPr>
        <p:txBody>
          <a:bodyPr wrap="square" rtlCol="0">
            <a:spAutoFit/>
          </a:bodyPr>
          <a:lstStyle/>
          <a:p>
            <a:pPr algn="ctr"/>
            <a:r>
              <a:rPr lang="en-US" sz="5400" b="1" dirty="0">
                <a:solidFill>
                  <a:srgbClr val="7030A0"/>
                </a:solidFill>
              </a:rPr>
              <a:t>What is the Spanish name for a thin flatbread made of corn or wheat flour?</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3790681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04237"/>
            <a:ext cx="7127875" cy="923330"/>
          </a:xfrm>
          <a:prstGeom prst="rect">
            <a:avLst/>
          </a:prstGeom>
          <a:noFill/>
        </p:spPr>
        <p:txBody>
          <a:bodyPr wrap="square" rtlCol="0">
            <a:spAutoFit/>
          </a:bodyPr>
          <a:lstStyle/>
          <a:p>
            <a:pPr algn="ctr"/>
            <a:r>
              <a:rPr lang="en-US" sz="5400" b="1" i="1" dirty="0" smtClean="0">
                <a:solidFill>
                  <a:srgbClr val="7030A0"/>
                </a:solidFill>
              </a:rPr>
              <a:t>Tortilla</a:t>
            </a: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2587545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443" y="883919"/>
            <a:ext cx="7127875" cy="5078313"/>
          </a:xfrm>
          <a:prstGeom prst="rect">
            <a:avLst/>
          </a:prstGeom>
          <a:noFill/>
        </p:spPr>
        <p:txBody>
          <a:bodyPr wrap="square" rtlCol="0">
            <a:spAutoFit/>
          </a:bodyPr>
          <a:lstStyle/>
          <a:p>
            <a:pPr algn="ctr"/>
            <a:r>
              <a:rPr lang="en-US" sz="5400" b="1" dirty="0">
                <a:solidFill>
                  <a:srgbClr val="7030A0"/>
                </a:solidFill>
              </a:rPr>
              <a:t>What bite-sized rice shapes are filled with raw fish or vegetables and sometimes wrapped in seaweed? </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585298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04237"/>
            <a:ext cx="7127875" cy="923330"/>
          </a:xfrm>
          <a:prstGeom prst="rect">
            <a:avLst/>
          </a:prstGeom>
          <a:noFill/>
        </p:spPr>
        <p:txBody>
          <a:bodyPr wrap="square" rtlCol="0">
            <a:spAutoFit/>
          </a:bodyPr>
          <a:lstStyle/>
          <a:p>
            <a:pPr algn="ctr"/>
            <a:r>
              <a:rPr lang="en-US" sz="5400" b="1" i="1" dirty="0" smtClean="0">
                <a:solidFill>
                  <a:srgbClr val="7030A0"/>
                </a:solidFill>
              </a:rPr>
              <a:t>Sushi</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3066613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294537"/>
            <a:ext cx="7127875" cy="4247317"/>
          </a:xfrm>
          <a:prstGeom prst="rect">
            <a:avLst/>
          </a:prstGeom>
          <a:noFill/>
        </p:spPr>
        <p:txBody>
          <a:bodyPr wrap="square" rtlCol="0">
            <a:spAutoFit/>
          </a:bodyPr>
          <a:lstStyle/>
          <a:p>
            <a:pPr algn="ctr"/>
            <a:r>
              <a:rPr lang="en-US" sz="5400" b="1" dirty="0">
                <a:solidFill>
                  <a:srgbClr val="7030A0"/>
                </a:solidFill>
              </a:rPr>
              <a:t>What thin wheat or buckwheat pancake is made with any one of a variety of fillings? </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7469218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11857"/>
            <a:ext cx="7127875" cy="923330"/>
          </a:xfrm>
          <a:prstGeom prst="rect">
            <a:avLst/>
          </a:prstGeom>
          <a:noFill/>
        </p:spPr>
        <p:txBody>
          <a:bodyPr wrap="square" rtlCol="0">
            <a:spAutoFit/>
          </a:bodyPr>
          <a:lstStyle/>
          <a:p>
            <a:pPr algn="ctr"/>
            <a:r>
              <a:rPr lang="en-US" sz="5400" b="1" i="1" dirty="0" smtClean="0">
                <a:solidFill>
                  <a:srgbClr val="7030A0"/>
                </a:solidFill>
              </a:rPr>
              <a:t>Crêpe</a:t>
            </a:r>
            <a:endParaRPr lang="en-US" sz="5400" b="1" i="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2785240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720840"/>
            <a:ext cx="7127875" cy="3416320"/>
          </a:xfrm>
          <a:prstGeom prst="rect">
            <a:avLst/>
          </a:prstGeom>
          <a:noFill/>
        </p:spPr>
        <p:txBody>
          <a:bodyPr wrap="square" rtlCol="0">
            <a:spAutoFit/>
          </a:bodyPr>
          <a:lstStyle/>
          <a:p>
            <a:pPr algn="ctr"/>
            <a:r>
              <a:rPr lang="en-US" sz="5400" b="1" dirty="0">
                <a:solidFill>
                  <a:srgbClr val="7030A0"/>
                </a:solidFill>
              </a:rPr>
              <a:t>What is the name of the Polish dumpling that is traditionally filled with potatoes? </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2107493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11857"/>
            <a:ext cx="7127875" cy="923330"/>
          </a:xfrm>
          <a:prstGeom prst="rect">
            <a:avLst/>
          </a:prstGeom>
          <a:noFill/>
        </p:spPr>
        <p:txBody>
          <a:bodyPr wrap="square" rtlCol="0">
            <a:spAutoFit/>
          </a:bodyPr>
          <a:lstStyle/>
          <a:p>
            <a:pPr algn="ctr"/>
            <a:r>
              <a:rPr lang="en-US" sz="5400" b="1" i="1" dirty="0" smtClean="0">
                <a:solidFill>
                  <a:srgbClr val="7030A0"/>
                </a:solidFill>
              </a:rPr>
              <a:t>Pierogi</a:t>
            </a:r>
            <a:endParaRPr lang="en-US" sz="5400" b="1" i="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2804339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04237"/>
            <a:ext cx="7127875" cy="923330"/>
          </a:xfrm>
          <a:prstGeom prst="rect">
            <a:avLst/>
          </a:prstGeom>
          <a:noFill/>
        </p:spPr>
        <p:txBody>
          <a:bodyPr wrap="square" rtlCol="0">
            <a:spAutoFit/>
          </a:bodyPr>
          <a:lstStyle/>
          <a:p>
            <a:pPr algn="ctr"/>
            <a:r>
              <a:rPr lang="en-US" sz="5400" b="1" dirty="0" smtClean="0">
                <a:solidFill>
                  <a:srgbClr val="7030A0"/>
                </a:solidFill>
              </a:rPr>
              <a:t>Chinese New Year</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279713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883057"/>
            <a:ext cx="7127875" cy="5078313"/>
          </a:xfrm>
          <a:prstGeom prst="rect">
            <a:avLst/>
          </a:prstGeom>
          <a:noFill/>
        </p:spPr>
        <p:txBody>
          <a:bodyPr wrap="square" rtlCol="0">
            <a:spAutoFit/>
          </a:bodyPr>
          <a:lstStyle/>
          <a:p>
            <a:pPr algn="ctr"/>
            <a:r>
              <a:rPr lang="en-US" sz="5400" b="1" dirty="0">
                <a:solidFill>
                  <a:srgbClr val="7030A0"/>
                </a:solidFill>
              </a:rPr>
              <a:t>What sweet dessert from Greece is made of layers of </a:t>
            </a:r>
            <a:r>
              <a:rPr lang="en-US" sz="5400" b="1" i="1" dirty="0">
                <a:solidFill>
                  <a:srgbClr val="7030A0"/>
                </a:solidFill>
              </a:rPr>
              <a:t>phyllo</a:t>
            </a:r>
            <a:r>
              <a:rPr lang="en-US" sz="5400" b="1" dirty="0">
                <a:solidFill>
                  <a:srgbClr val="7030A0"/>
                </a:solidFill>
              </a:rPr>
              <a:t> </a:t>
            </a:r>
            <a:r>
              <a:rPr lang="en-US" sz="5400" b="1" dirty="0" smtClean="0">
                <a:solidFill>
                  <a:srgbClr val="7030A0"/>
                </a:solidFill>
              </a:rPr>
              <a:t>dough</a:t>
            </a:r>
            <a:r>
              <a:rPr lang="en-US" sz="5400" b="1" dirty="0">
                <a:solidFill>
                  <a:srgbClr val="7030A0"/>
                </a:solidFill>
              </a:rPr>
              <a:t>, nuts and honey-flavored syrup?</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1278027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11857"/>
            <a:ext cx="7127875" cy="923330"/>
          </a:xfrm>
          <a:prstGeom prst="rect">
            <a:avLst/>
          </a:prstGeom>
          <a:noFill/>
        </p:spPr>
        <p:txBody>
          <a:bodyPr wrap="square" rtlCol="0">
            <a:spAutoFit/>
          </a:bodyPr>
          <a:lstStyle/>
          <a:p>
            <a:pPr algn="ctr"/>
            <a:r>
              <a:rPr lang="en-US" sz="5400" b="1" i="1" dirty="0" smtClean="0">
                <a:solidFill>
                  <a:srgbClr val="7030A0"/>
                </a:solidFill>
              </a:rPr>
              <a:t>Baklava</a:t>
            </a:r>
            <a:endParaRPr lang="en-US" sz="5400" b="1" i="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280425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22774"/>
            <a:ext cx="8686800" cy="5632311"/>
          </a:xfrm>
          <a:prstGeom prst="rect">
            <a:avLst/>
          </a:prstGeom>
          <a:solidFill>
            <a:schemeClr val="bg2">
              <a:lumMod val="90000"/>
              <a:alpha val="70000"/>
            </a:schemeClr>
          </a:solidFill>
          <a:effectLst>
            <a:glow>
              <a:schemeClr val="accent1">
                <a:alpha val="40000"/>
              </a:schemeClr>
            </a:glow>
            <a:softEdge rad="114300"/>
          </a:effectLst>
        </p:spPr>
        <p:txBody>
          <a:bodyPr wrap="square" rtlCol="0">
            <a:spAutoFit/>
          </a:bodyPr>
          <a:lstStyle/>
          <a:p>
            <a:pPr algn="ctr"/>
            <a:r>
              <a:rPr lang="en-US" sz="2800" b="1" dirty="0" smtClean="0">
                <a:solidFill>
                  <a:srgbClr val="7030A0"/>
                </a:solidFill>
                <a:latin typeface="Arial Narrow" pitchFamily="34" charset="0"/>
              </a:rPr>
              <a:t>Using the Template to Play</a:t>
            </a:r>
            <a:r>
              <a:rPr lang="en-US" sz="2800" b="1" dirty="0">
                <a:solidFill>
                  <a:srgbClr val="7030A0"/>
                </a:solidFill>
                <a:latin typeface="Arial Narrow" pitchFamily="34" charset="0"/>
              </a:rPr>
              <a:t> </a:t>
            </a:r>
            <a:r>
              <a:rPr lang="en-US" sz="2800" b="1" dirty="0" smtClean="0">
                <a:solidFill>
                  <a:srgbClr val="7030A0"/>
                </a:solidFill>
                <a:latin typeface="Arial Narrow" pitchFamily="34" charset="0"/>
              </a:rPr>
              <a:t/>
            </a:r>
            <a:br>
              <a:rPr lang="en-US" sz="2800" b="1" dirty="0" smtClean="0">
                <a:solidFill>
                  <a:srgbClr val="7030A0"/>
                </a:solidFill>
                <a:latin typeface="Arial Narrow" pitchFamily="34" charset="0"/>
              </a:rPr>
            </a:br>
            <a:r>
              <a:rPr lang="en-US" sz="2800" b="1" dirty="0" smtClean="0">
                <a:solidFill>
                  <a:srgbClr val="7030A0"/>
                </a:solidFill>
                <a:latin typeface="Arial Narrow" pitchFamily="34" charset="0"/>
              </a:rPr>
              <a:t>Eureka! A 4-H Quiz Game</a:t>
            </a:r>
          </a:p>
          <a:p>
            <a:pPr marL="274320" indent="-274320" defTabSz="274320">
              <a:buFont typeface="+mj-lt"/>
              <a:buAutoNum type="arabicPeriod"/>
            </a:pPr>
            <a:r>
              <a:rPr lang="en-US" sz="1600" dirty="0" smtClean="0">
                <a:solidFill>
                  <a:schemeClr val="bg2">
                    <a:lumMod val="10000"/>
                  </a:schemeClr>
                </a:solidFill>
              </a:rPr>
              <a:t>Save your completed game file, then close it.</a:t>
            </a:r>
          </a:p>
          <a:p>
            <a:pPr marL="274320" indent="-274320" defTabSz="274320">
              <a:buFont typeface="+mj-lt"/>
              <a:buAutoNum type="arabicPeriod"/>
            </a:pPr>
            <a:r>
              <a:rPr lang="en-US" sz="1600" dirty="0" smtClean="0">
                <a:solidFill>
                  <a:schemeClr val="bg2">
                    <a:lumMod val="10000"/>
                  </a:schemeClr>
                </a:solidFill>
              </a:rPr>
              <a:t>Reopen the file that contains your game, then click on the “Slide Show” tab at the top of your screen. Click on either “From Current Slide” or “From Beginning.” You can now move around in your game’s home page and game squares.</a:t>
            </a:r>
          </a:p>
          <a:p>
            <a:pPr marL="274320" indent="-274320" defTabSz="274320">
              <a:buFont typeface="+mj-lt"/>
              <a:buAutoNum type="arabicPeriod"/>
            </a:pPr>
            <a:r>
              <a:rPr lang="en-US" sz="1600" dirty="0" smtClean="0">
                <a:solidFill>
                  <a:schemeClr val="bg2">
                    <a:lumMod val="10000"/>
                  </a:schemeClr>
                </a:solidFill>
              </a:rPr>
              <a:t>As players request a question in a particular category (for example, “ ‘Food’ for 100, please”), click on the appropriate square and the question will appear. Read the question aloud for the benefit of anyone who can’t see the screen.</a:t>
            </a:r>
          </a:p>
          <a:p>
            <a:pPr marL="274320" indent="-274320" defTabSz="274320">
              <a:buFont typeface="+mj-lt"/>
              <a:buAutoNum type="arabicPeriod"/>
            </a:pPr>
            <a:r>
              <a:rPr lang="en-US" sz="1600" dirty="0" smtClean="0">
                <a:solidFill>
                  <a:schemeClr val="bg2">
                    <a:lumMod val="10000"/>
                  </a:schemeClr>
                </a:solidFill>
              </a:rPr>
              <a:t>Acknowledge the first person who signals that he or she knows the answer. After that person answers the question (or if no one can even guess), click on the “Answer” box in the lower right corner of the screen. This will take you to the correct answer. Read it aloud to the group.</a:t>
            </a:r>
          </a:p>
          <a:p>
            <a:pPr marL="274320" indent="-274320" defTabSz="274320">
              <a:buFont typeface="+mj-lt"/>
              <a:buAutoNum type="arabicPeriod"/>
            </a:pPr>
            <a:r>
              <a:rPr lang="en-US" sz="1600" dirty="0" smtClean="0">
                <a:solidFill>
                  <a:schemeClr val="bg2">
                    <a:lumMod val="10000"/>
                  </a:schemeClr>
                </a:solidFill>
              </a:rPr>
              <a:t>After you’ve read the answer aloud, click on the “Home” button to return to the game home page. The number in the square that was just answered will have changed color. </a:t>
            </a:r>
          </a:p>
          <a:p>
            <a:pPr marL="274320" indent="-274320" defTabSz="274320">
              <a:buFont typeface="+mj-lt"/>
              <a:buAutoNum type="arabicPeriod"/>
            </a:pPr>
            <a:r>
              <a:rPr lang="en-US" sz="1600" dirty="0" smtClean="0">
                <a:solidFill>
                  <a:schemeClr val="bg2">
                    <a:lumMod val="10000"/>
                  </a:schemeClr>
                </a:solidFill>
              </a:rPr>
              <a:t>Repeat steps 3 through 5 until all of the questions on the board have been attempted. If you have a tie, read one of the tie-breaker questions and only allow the people or teams who are tied to try to answer it.</a:t>
            </a:r>
          </a:p>
          <a:p>
            <a:pPr marL="274320" indent="-274320" defTabSz="274320">
              <a:buFont typeface="+mj-lt"/>
              <a:buAutoNum type="arabicPeriod"/>
            </a:pPr>
            <a:r>
              <a:rPr lang="en-US" sz="1600" dirty="0" smtClean="0">
                <a:solidFill>
                  <a:schemeClr val="bg2">
                    <a:lumMod val="10000"/>
                  </a:schemeClr>
                </a:solidFill>
              </a:rPr>
              <a:t>When a winner has been declared, press the “Escape” key to exit the slide show. If you want to play another game, you’ll have to close and reopen the file to reset the color-changing mechanism that indicates a question has or hasn’t been asked.</a:t>
            </a:r>
            <a:endParaRPr lang="en-US" sz="16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7804" y="3082345"/>
            <a:ext cx="8029575" cy="3262432"/>
          </a:xfrm>
          <a:prstGeom prst="rect">
            <a:avLst/>
          </a:prstGeom>
        </p:spPr>
        <p:txBody>
          <a:bodyPr wrap="square">
            <a:spAutoFit/>
          </a:bodyPr>
          <a:lstStyle/>
          <a:p>
            <a:pPr algn="ctr"/>
            <a:r>
              <a:rPr lang="en-US" sz="3200" b="1" dirty="0" smtClean="0">
                <a:solidFill>
                  <a:schemeClr val="bg2">
                    <a:lumMod val="10000"/>
                  </a:schemeClr>
                </a:solidFill>
              </a:rPr>
              <a:t>Michigan 4-H Youth Development Michigan State University Extension</a:t>
            </a:r>
          </a:p>
          <a:p>
            <a:pPr algn="ctr"/>
            <a:endParaRPr lang="en-US" sz="3600" b="1" dirty="0" smtClean="0">
              <a:solidFill>
                <a:schemeClr val="bg2">
                  <a:lumMod val="10000"/>
                </a:schemeClr>
              </a:solidFill>
            </a:endParaRPr>
          </a:p>
          <a:p>
            <a:pPr algn="ctr"/>
            <a:endParaRPr lang="en-US" b="1" dirty="0" smtClean="0">
              <a:solidFill>
                <a:schemeClr val="bg1"/>
              </a:solidFill>
            </a:endParaRPr>
          </a:p>
          <a:p>
            <a:pPr algn="ctr"/>
            <a:r>
              <a:rPr lang="en-US" b="1" dirty="0" smtClean="0">
                <a:solidFill>
                  <a:schemeClr val="bg2">
                    <a:lumMod val="10000"/>
                  </a:schemeClr>
                </a:solidFill>
              </a:rPr>
              <a:t>© 2013 MSU Board of Trustees. All rights reserved.</a:t>
            </a:r>
          </a:p>
          <a:p>
            <a:pPr algn="just"/>
            <a:r>
              <a:rPr lang="en-US" sz="1000" dirty="0">
                <a:solidFill>
                  <a:schemeClr val="bg2">
                    <a:lumMod val="10000"/>
                  </a:schemeClr>
                </a:solidFill>
              </a:rPr>
              <a:t>MSU is an affirmative-action, equal-opportunity employer, committed to achieving excellence through a diverse workforce and inclusive culture that encourages all people to reach their full potential. Michigan State University Extension programs and materials are open to all without regard to race, color, national origin, gender, gender identity, religion, age, height, weight, disability, political beliefs, sexual orientation, marital status, family status or veteran status. Issued in furtherance of MSU Extension work, acts of May 8 and June 30, 1914, in cooperation with the U.S. Department of Agriculture. Thomas G. Coon, Director, MSU Extension, East Lansing, MI 48824. This information is for educational purposes only. Reference to commercial products or trade names does not imply endorsement by MSU Extension or bias against those not mentioned. The 4-H Name and Emblem have special protections from Congress, protected by code 18 USC 707.</a:t>
            </a:r>
            <a:endParaRPr lang="en-US" sz="1000" b="1" dirty="0">
              <a:solidFill>
                <a:schemeClr val="bg2">
                  <a:lumMod val="1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146" y="1100933"/>
            <a:ext cx="1808199" cy="188681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294537"/>
            <a:ext cx="7127875" cy="4247317"/>
          </a:xfrm>
          <a:prstGeom prst="rect">
            <a:avLst/>
          </a:prstGeom>
          <a:noFill/>
        </p:spPr>
        <p:txBody>
          <a:bodyPr wrap="square" rtlCol="0">
            <a:spAutoFit/>
          </a:bodyPr>
          <a:lstStyle/>
          <a:p>
            <a:pPr algn="ctr"/>
            <a:r>
              <a:rPr lang="en-US" sz="5400" b="1" dirty="0" smtClean="0">
                <a:solidFill>
                  <a:srgbClr val="7030A0"/>
                </a:solidFill>
              </a:rPr>
              <a:t>Children </a:t>
            </a:r>
            <a:r>
              <a:rPr lang="en-US" sz="5400" b="1" dirty="0">
                <a:solidFill>
                  <a:srgbClr val="7030A0"/>
                </a:solidFill>
              </a:rPr>
              <a:t>in England dance around a May pole during what celebration of the return of spring</a:t>
            </a:r>
            <a:r>
              <a:rPr lang="en-US" sz="5400" b="1" dirty="0" smtClean="0">
                <a:solidFill>
                  <a:srgbClr val="7030A0"/>
                </a:solidFill>
              </a:rPr>
              <a:t>?</a:t>
            </a: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241484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713762"/>
            <a:ext cx="7127875" cy="923330"/>
          </a:xfrm>
          <a:prstGeom prst="rect">
            <a:avLst/>
          </a:prstGeom>
          <a:noFill/>
        </p:spPr>
        <p:txBody>
          <a:bodyPr wrap="square" rtlCol="0">
            <a:spAutoFit/>
          </a:bodyPr>
          <a:lstStyle/>
          <a:p>
            <a:pPr algn="ctr"/>
            <a:r>
              <a:rPr lang="en-US" sz="5400" b="1" dirty="0" smtClean="0">
                <a:solidFill>
                  <a:srgbClr val="7030A0"/>
                </a:solidFill>
              </a:rPr>
              <a:t>May Day</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3262964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884962"/>
            <a:ext cx="7127875" cy="5078313"/>
          </a:xfrm>
          <a:prstGeom prst="rect">
            <a:avLst/>
          </a:prstGeom>
          <a:noFill/>
        </p:spPr>
        <p:txBody>
          <a:bodyPr wrap="square" rtlCol="0">
            <a:spAutoFit/>
          </a:bodyPr>
          <a:lstStyle/>
          <a:p>
            <a:pPr algn="ctr"/>
            <a:r>
              <a:rPr lang="en-US" sz="5400" b="1" dirty="0" smtClean="0">
                <a:solidFill>
                  <a:srgbClr val="7030A0"/>
                </a:solidFill>
              </a:rPr>
              <a:t>What celebration of African </a:t>
            </a:r>
            <a:r>
              <a:rPr lang="en-US" sz="5400" b="1" dirty="0">
                <a:solidFill>
                  <a:srgbClr val="7030A0"/>
                </a:solidFill>
              </a:rPr>
              <a:t>American </a:t>
            </a:r>
            <a:r>
              <a:rPr lang="en-US" sz="5400" b="1" dirty="0" smtClean="0">
                <a:solidFill>
                  <a:srgbClr val="7030A0"/>
                </a:solidFill>
              </a:rPr>
              <a:t>family, community, culture and heritage runs from December </a:t>
            </a:r>
            <a:r>
              <a:rPr lang="en-US" sz="5400" b="1" dirty="0">
                <a:solidFill>
                  <a:srgbClr val="7030A0"/>
                </a:solidFill>
              </a:rPr>
              <a:t>26 to January 1</a:t>
            </a:r>
            <a:r>
              <a:rPr lang="en-US" sz="5400" b="1" dirty="0" smtClean="0">
                <a:solidFill>
                  <a:srgbClr val="7030A0"/>
                </a:solidFill>
              </a:rPr>
              <a:t>?</a:t>
            </a: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2178462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8538" y="2713762"/>
            <a:ext cx="7127875" cy="923330"/>
          </a:xfrm>
          <a:prstGeom prst="rect">
            <a:avLst/>
          </a:prstGeom>
          <a:noFill/>
        </p:spPr>
        <p:txBody>
          <a:bodyPr wrap="square" rtlCol="0">
            <a:spAutoFit/>
          </a:bodyPr>
          <a:lstStyle/>
          <a:p>
            <a:pPr algn="ctr"/>
            <a:r>
              <a:rPr lang="en-US" sz="5400" b="1" dirty="0" smtClean="0">
                <a:solidFill>
                  <a:srgbClr val="7030A0"/>
                </a:solidFill>
              </a:rPr>
              <a:t>Kwanzaa</a:t>
            </a:r>
            <a:endParaRPr lang="en-US" sz="5400" b="1" dirty="0">
              <a:solidFill>
                <a:schemeClr val="bg1"/>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1181831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00"/>
      </a:folHlink>
    </a:clrScheme>
    <a:fontScheme name="RELAX-A2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9372</TotalTime>
  <Words>1100</Words>
  <Application>Microsoft Office PowerPoint</Application>
  <PresentationFormat>On-screen Show (4:3)</PresentationFormat>
  <Paragraphs>247</Paragraphs>
  <Slides>53</Slides>
  <Notes>51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Eureka! A 4-H Quiz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MSUEMARQ-wibby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Eureka! A Quiz Game</dc:title>
  <dc:creator>Brian Wibby</dc:creator>
  <cp:lastModifiedBy>Nancy</cp:lastModifiedBy>
  <cp:revision>57</cp:revision>
  <dcterms:created xsi:type="dcterms:W3CDTF">2013-04-03T16:06:48Z</dcterms:created>
  <dcterms:modified xsi:type="dcterms:W3CDTF">2014-01-22T15:48:47Z</dcterms:modified>
</cp:coreProperties>
</file>