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284" r:id="rId3"/>
    <p:sldId id="264" r:id="rId4"/>
    <p:sldId id="292" r:id="rId5"/>
    <p:sldId id="299" r:id="rId6"/>
    <p:sldId id="261" r:id="rId7"/>
    <p:sldId id="301" r:id="rId8"/>
    <p:sldId id="258" r:id="rId9"/>
    <p:sldId id="302" r:id="rId10"/>
    <p:sldId id="262" r:id="rId11"/>
    <p:sldId id="266" r:id="rId12"/>
    <p:sldId id="325" r:id="rId13"/>
    <p:sldId id="306" r:id="rId14"/>
    <p:sldId id="307" r:id="rId15"/>
    <p:sldId id="267" r:id="rId16"/>
    <p:sldId id="290" r:id="rId17"/>
    <p:sldId id="308" r:id="rId18"/>
    <p:sldId id="309" r:id="rId19"/>
    <p:sldId id="310" r:id="rId20"/>
    <p:sldId id="319" r:id="rId21"/>
    <p:sldId id="313" r:id="rId22"/>
    <p:sldId id="314" r:id="rId23"/>
    <p:sldId id="291" r:id="rId24"/>
    <p:sldId id="270" r:id="rId25"/>
    <p:sldId id="274" r:id="rId26"/>
    <p:sldId id="275" r:id="rId27"/>
    <p:sldId id="326" r:id="rId28"/>
    <p:sldId id="315" r:id="rId29"/>
    <p:sldId id="320" r:id="rId30"/>
    <p:sldId id="321" r:id="rId31"/>
    <p:sldId id="277" r:id="rId32"/>
    <p:sldId id="281" r:id="rId33"/>
    <p:sldId id="276" r:id="rId34"/>
    <p:sldId id="285" r:id="rId35"/>
    <p:sldId id="316" r:id="rId36"/>
    <p:sldId id="279" r:id="rId37"/>
    <p:sldId id="317" r:id="rId38"/>
    <p:sldId id="278" r:id="rId39"/>
    <p:sldId id="280" r:id="rId40"/>
    <p:sldId id="286" r:id="rId41"/>
    <p:sldId id="323" r:id="rId42"/>
    <p:sldId id="282" r:id="rId43"/>
    <p:sldId id="327" r:id="rId44"/>
    <p:sldId id="324" r:id="rId45"/>
    <p:sldId id="322" r:id="rId46"/>
    <p:sldId id="289" r:id="rId47"/>
    <p:sldId id="293"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CC9900"/>
    <a:srgbClr val="DCE6F2"/>
    <a:srgbClr val="000000"/>
    <a:srgbClr val="091C5A"/>
    <a:srgbClr val="FFD90F"/>
    <a:srgbClr val="000099"/>
    <a:srgbClr val="333300"/>
    <a:srgbClr val="111111"/>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864" y="-5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ncdc\shares\home\Ken.Kunkel\Assessment\RegionalClimatology\timeseriesgrowMW.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anbro\AppData\Local\Temp\Temp1_miHuronData.zip\miHuronData\levels\miHuronAnnualData.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Length</c:v>
          </c:tx>
          <c:spPr>
            <a:ln w="38100"/>
          </c:spPr>
          <c:marker>
            <c:symbol val="none"/>
          </c:marker>
          <c:trendline>
            <c:spPr>
              <a:ln w="31750">
                <a:solidFill>
                  <a:srgbClr val="FF0000"/>
                </a:solidFill>
              </a:ln>
            </c:spPr>
            <c:trendlineType val="movingAvg"/>
            <c:period val="10"/>
            <c:dispRSqr val="0"/>
            <c:dispEq val="0"/>
          </c:trendline>
          <c:cat>
            <c:numRef>
              <c:f>timeseries_NE_1dy_5yr!$A$1:$A$116</c:f>
              <c:numCache>
                <c:formatCode>General</c:formatCode>
                <c:ptCount val="116"/>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pt idx="65">
                  <c:v>1960</c:v>
                </c:pt>
                <c:pt idx="66">
                  <c:v>1961</c:v>
                </c:pt>
                <c:pt idx="67">
                  <c:v>1962</c:v>
                </c:pt>
                <c:pt idx="68">
                  <c:v>1963</c:v>
                </c:pt>
                <c:pt idx="69">
                  <c:v>1964</c:v>
                </c:pt>
                <c:pt idx="70">
                  <c:v>1965</c:v>
                </c:pt>
                <c:pt idx="71">
                  <c:v>1966</c:v>
                </c:pt>
                <c:pt idx="72">
                  <c:v>1967</c:v>
                </c:pt>
                <c:pt idx="73">
                  <c:v>1968</c:v>
                </c:pt>
                <c:pt idx="74">
                  <c:v>1969</c:v>
                </c:pt>
                <c:pt idx="75">
                  <c:v>1970</c:v>
                </c:pt>
                <c:pt idx="76">
                  <c:v>1971</c:v>
                </c:pt>
                <c:pt idx="77">
                  <c:v>1972</c:v>
                </c:pt>
                <c:pt idx="78">
                  <c:v>1973</c:v>
                </c:pt>
                <c:pt idx="79">
                  <c:v>1974</c:v>
                </c:pt>
                <c:pt idx="80">
                  <c:v>1975</c:v>
                </c:pt>
                <c:pt idx="81">
                  <c:v>1976</c:v>
                </c:pt>
                <c:pt idx="82">
                  <c:v>1977</c:v>
                </c:pt>
                <c:pt idx="83">
                  <c:v>1978</c:v>
                </c:pt>
                <c:pt idx="84">
                  <c:v>1979</c:v>
                </c:pt>
                <c:pt idx="85">
                  <c:v>1980</c:v>
                </c:pt>
                <c:pt idx="86">
                  <c:v>1981</c:v>
                </c:pt>
                <c:pt idx="87">
                  <c:v>1982</c:v>
                </c:pt>
                <c:pt idx="88">
                  <c:v>1983</c:v>
                </c:pt>
                <c:pt idx="89">
                  <c:v>1984</c:v>
                </c:pt>
                <c:pt idx="90">
                  <c:v>1985</c:v>
                </c:pt>
                <c:pt idx="91">
                  <c:v>1986</c:v>
                </c:pt>
                <c:pt idx="92">
                  <c:v>1987</c:v>
                </c:pt>
                <c:pt idx="93">
                  <c:v>1988</c:v>
                </c:pt>
                <c:pt idx="94">
                  <c:v>1989</c:v>
                </c:pt>
                <c:pt idx="95">
                  <c:v>1990</c:v>
                </c:pt>
                <c:pt idx="96">
                  <c:v>1991</c:v>
                </c:pt>
                <c:pt idx="97">
                  <c:v>1992</c:v>
                </c:pt>
                <c:pt idx="98">
                  <c:v>1993</c:v>
                </c:pt>
                <c:pt idx="99">
                  <c:v>1994</c:v>
                </c:pt>
                <c:pt idx="100">
                  <c:v>1995</c:v>
                </c:pt>
                <c:pt idx="101">
                  <c:v>1996</c:v>
                </c:pt>
                <c:pt idx="102">
                  <c:v>1997</c:v>
                </c:pt>
                <c:pt idx="103">
                  <c:v>1998</c:v>
                </c:pt>
                <c:pt idx="104">
                  <c:v>1999</c:v>
                </c:pt>
                <c:pt idx="105">
                  <c:v>2000</c:v>
                </c:pt>
                <c:pt idx="106">
                  <c:v>2001</c:v>
                </c:pt>
                <c:pt idx="107">
                  <c:v>2002</c:v>
                </c:pt>
                <c:pt idx="108">
                  <c:v>2003</c:v>
                </c:pt>
                <c:pt idx="109">
                  <c:v>2004</c:v>
                </c:pt>
                <c:pt idx="110">
                  <c:v>2005</c:v>
                </c:pt>
                <c:pt idx="111">
                  <c:v>2006</c:v>
                </c:pt>
                <c:pt idx="112">
                  <c:v>2007</c:v>
                </c:pt>
                <c:pt idx="113">
                  <c:v>2008</c:v>
                </c:pt>
                <c:pt idx="114">
                  <c:v>2009</c:v>
                </c:pt>
                <c:pt idx="115">
                  <c:v>2010</c:v>
                </c:pt>
              </c:numCache>
            </c:numRef>
          </c:cat>
          <c:val>
            <c:numRef>
              <c:f>timeseries_NE_1dy_5yr!$F$1:$F$116</c:f>
              <c:numCache>
                <c:formatCode>General</c:formatCode>
                <c:ptCount val="116"/>
                <c:pt idx="0">
                  <c:v>142.5</c:v>
                </c:pt>
                <c:pt idx="1">
                  <c:v>168.1</c:v>
                </c:pt>
                <c:pt idx="2">
                  <c:v>153</c:v>
                </c:pt>
                <c:pt idx="3">
                  <c:v>168.9</c:v>
                </c:pt>
                <c:pt idx="4">
                  <c:v>157.30000000000001</c:v>
                </c:pt>
                <c:pt idx="5">
                  <c:v>166.9</c:v>
                </c:pt>
                <c:pt idx="6">
                  <c:v>152.1</c:v>
                </c:pt>
                <c:pt idx="7">
                  <c:v>158.5</c:v>
                </c:pt>
                <c:pt idx="8">
                  <c:v>157.69999999999999</c:v>
                </c:pt>
                <c:pt idx="9">
                  <c:v>158.6</c:v>
                </c:pt>
                <c:pt idx="10">
                  <c:v>164.7</c:v>
                </c:pt>
                <c:pt idx="11">
                  <c:v>152.69999999999999</c:v>
                </c:pt>
                <c:pt idx="12">
                  <c:v>140.30000000000001</c:v>
                </c:pt>
                <c:pt idx="13">
                  <c:v>151.5</c:v>
                </c:pt>
                <c:pt idx="14">
                  <c:v>154.80000000000001</c:v>
                </c:pt>
                <c:pt idx="15">
                  <c:v>161.80000000000001</c:v>
                </c:pt>
                <c:pt idx="16">
                  <c:v>170.3</c:v>
                </c:pt>
                <c:pt idx="17">
                  <c:v>160.19999999999999</c:v>
                </c:pt>
                <c:pt idx="18">
                  <c:v>151.6</c:v>
                </c:pt>
                <c:pt idx="19">
                  <c:v>176.3</c:v>
                </c:pt>
                <c:pt idx="20">
                  <c:v>157.1</c:v>
                </c:pt>
                <c:pt idx="21">
                  <c:v>152.4</c:v>
                </c:pt>
                <c:pt idx="22">
                  <c:v>143</c:v>
                </c:pt>
                <c:pt idx="23">
                  <c:v>153.69999999999999</c:v>
                </c:pt>
                <c:pt idx="24">
                  <c:v>169.9</c:v>
                </c:pt>
                <c:pt idx="25">
                  <c:v>160.6</c:v>
                </c:pt>
                <c:pt idx="26">
                  <c:v>158.5</c:v>
                </c:pt>
                <c:pt idx="27">
                  <c:v>170.3</c:v>
                </c:pt>
                <c:pt idx="28">
                  <c:v>148.4</c:v>
                </c:pt>
                <c:pt idx="29">
                  <c:v>157.80000000000001</c:v>
                </c:pt>
                <c:pt idx="30">
                  <c:v>142.1</c:v>
                </c:pt>
                <c:pt idx="31">
                  <c:v>152.4</c:v>
                </c:pt>
                <c:pt idx="32">
                  <c:v>165.6</c:v>
                </c:pt>
                <c:pt idx="33">
                  <c:v>145.80000000000001</c:v>
                </c:pt>
                <c:pt idx="34">
                  <c:v>151.30000000000001</c:v>
                </c:pt>
                <c:pt idx="35">
                  <c:v>159.80000000000001</c:v>
                </c:pt>
                <c:pt idx="36">
                  <c:v>166</c:v>
                </c:pt>
                <c:pt idx="37">
                  <c:v>159.30000000000001</c:v>
                </c:pt>
                <c:pt idx="38">
                  <c:v>171.4</c:v>
                </c:pt>
                <c:pt idx="39">
                  <c:v>160</c:v>
                </c:pt>
                <c:pt idx="40">
                  <c:v>152.5</c:v>
                </c:pt>
                <c:pt idx="41">
                  <c:v>169.9</c:v>
                </c:pt>
                <c:pt idx="42">
                  <c:v>160.4</c:v>
                </c:pt>
                <c:pt idx="43">
                  <c:v>170.1</c:v>
                </c:pt>
                <c:pt idx="44">
                  <c:v>159.80000000000001</c:v>
                </c:pt>
                <c:pt idx="45">
                  <c:v>163.4</c:v>
                </c:pt>
                <c:pt idx="46">
                  <c:v>179.1</c:v>
                </c:pt>
                <c:pt idx="47">
                  <c:v>151.9</c:v>
                </c:pt>
                <c:pt idx="48">
                  <c:v>157.80000000000001</c:v>
                </c:pt>
                <c:pt idx="49">
                  <c:v>163.6</c:v>
                </c:pt>
                <c:pt idx="50">
                  <c:v>148.69999999999999</c:v>
                </c:pt>
                <c:pt idx="51">
                  <c:v>157.69999999999999</c:v>
                </c:pt>
                <c:pt idx="52">
                  <c:v>153</c:v>
                </c:pt>
                <c:pt idx="53">
                  <c:v>173.7</c:v>
                </c:pt>
                <c:pt idx="54">
                  <c:v>159.9</c:v>
                </c:pt>
                <c:pt idx="55">
                  <c:v>159.19999999999999</c:v>
                </c:pt>
                <c:pt idx="56">
                  <c:v>159.5</c:v>
                </c:pt>
                <c:pt idx="57">
                  <c:v>163.80000000000001</c:v>
                </c:pt>
                <c:pt idx="58">
                  <c:v>160.6</c:v>
                </c:pt>
                <c:pt idx="59">
                  <c:v>155.69999999999999</c:v>
                </c:pt>
                <c:pt idx="60">
                  <c:v>174</c:v>
                </c:pt>
                <c:pt idx="61">
                  <c:v>154.1</c:v>
                </c:pt>
                <c:pt idx="62">
                  <c:v>162.19999999999999</c:v>
                </c:pt>
                <c:pt idx="63">
                  <c:v>157</c:v>
                </c:pt>
                <c:pt idx="64">
                  <c:v>160.80000000000001</c:v>
                </c:pt>
                <c:pt idx="65">
                  <c:v>166.4</c:v>
                </c:pt>
                <c:pt idx="66">
                  <c:v>150.19999999999999</c:v>
                </c:pt>
                <c:pt idx="67">
                  <c:v>170.6</c:v>
                </c:pt>
                <c:pt idx="68">
                  <c:v>160</c:v>
                </c:pt>
                <c:pt idx="69">
                  <c:v>163.69999999999999</c:v>
                </c:pt>
                <c:pt idx="70">
                  <c:v>163.69999999999999</c:v>
                </c:pt>
                <c:pt idx="71">
                  <c:v>147.19999999999999</c:v>
                </c:pt>
                <c:pt idx="72">
                  <c:v>151.5</c:v>
                </c:pt>
                <c:pt idx="73">
                  <c:v>160.4</c:v>
                </c:pt>
                <c:pt idx="74">
                  <c:v>164.3</c:v>
                </c:pt>
                <c:pt idx="75">
                  <c:v>165.9</c:v>
                </c:pt>
                <c:pt idx="76">
                  <c:v>167.9</c:v>
                </c:pt>
                <c:pt idx="77">
                  <c:v>159.80000000000001</c:v>
                </c:pt>
                <c:pt idx="78">
                  <c:v>171.8</c:v>
                </c:pt>
                <c:pt idx="79">
                  <c:v>144.9</c:v>
                </c:pt>
                <c:pt idx="80">
                  <c:v>166.1</c:v>
                </c:pt>
                <c:pt idx="81">
                  <c:v>149.69999999999999</c:v>
                </c:pt>
                <c:pt idx="82">
                  <c:v>167.5</c:v>
                </c:pt>
                <c:pt idx="83">
                  <c:v>163.19999999999999</c:v>
                </c:pt>
                <c:pt idx="84">
                  <c:v>158</c:v>
                </c:pt>
                <c:pt idx="85">
                  <c:v>154.4</c:v>
                </c:pt>
                <c:pt idx="86">
                  <c:v>156.69999999999999</c:v>
                </c:pt>
                <c:pt idx="87">
                  <c:v>167.3</c:v>
                </c:pt>
                <c:pt idx="88">
                  <c:v>149.69999999999999</c:v>
                </c:pt>
                <c:pt idx="89">
                  <c:v>158.6</c:v>
                </c:pt>
                <c:pt idx="90">
                  <c:v>171.9</c:v>
                </c:pt>
                <c:pt idx="91">
                  <c:v>166.4</c:v>
                </c:pt>
                <c:pt idx="92">
                  <c:v>170.9</c:v>
                </c:pt>
                <c:pt idx="93">
                  <c:v>157.9</c:v>
                </c:pt>
                <c:pt idx="94">
                  <c:v>148.30000000000001</c:v>
                </c:pt>
                <c:pt idx="95">
                  <c:v>167.5</c:v>
                </c:pt>
                <c:pt idx="96">
                  <c:v>165.4</c:v>
                </c:pt>
                <c:pt idx="97">
                  <c:v>157.9</c:v>
                </c:pt>
                <c:pt idx="98">
                  <c:v>162.6</c:v>
                </c:pt>
                <c:pt idx="99">
                  <c:v>173.1</c:v>
                </c:pt>
                <c:pt idx="100">
                  <c:v>160.30000000000001</c:v>
                </c:pt>
                <c:pt idx="101">
                  <c:v>163.1</c:v>
                </c:pt>
                <c:pt idx="102">
                  <c:v>163.30000000000001</c:v>
                </c:pt>
                <c:pt idx="103">
                  <c:v>186.1</c:v>
                </c:pt>
                <c:pt idx="104">
                  <c:v>173.8</c:v>
                </c:pt>
                <c:pt idx="105">
                  <c:v>165.4</c:v>
                </c:pt>
                <c:pt idx="106">
                  <c:v>167.4</c:v>
                </c:pt>
                <c:pt idx="107">
                  <c:v>160.4</c:v>
                </c:pt>
                <c:pt idx="108">
                  <c:v>162.9</c:v>
                </c:pt>
                <c:pt idx="109">
                  <c:v>162</c:v>
                </c:pt>
                <c:pt idx="110">
                  <c:v>169.4</c:v>
                </c:pt>
                <c:pt idx="111">
                  <c:v>169.5</c:v>
                </c:pt>
                <c:pt idx="112">
                  <c:v>180.6</c:v>
                </c:pt>
                <c:pt idx="113">
                  <c:v>169.6</c:v>
                </c:pt>
                <c:pt idx="114">
                  <c:v>169.7</c:v>
                </c:pt>
                <c:pt idx="115">
                  <c:v>173.7</c:v>
                </c:pt>
              </c:numCache>
            </c:numRef>
          </c:val>
          <c:smooth val="0"/>
        </c:ser>
        <c:dLbls>
          <c:showLegendKey val="0"/>
          <c:showVal val="0"/>
          <c:showCatName val="0"/>
          <c:showSerName val="0"/>
          <c:showPercent val="0"/>
          <c:showBubbleSize val="0"/>
        </c:dLbls>
        <c:marker val="1"/>
        <c:smooth val="0"/>
        <c:axId val="42395648"/>
        <c:axId val="42767424"/>
      </c:lineChart>
      <c:catAx>
        <c:axId val="42395648"/>
        <c:scaling>
          <c:orientation val="minMax"/>
        </c:scaling>
        <c:delete val="0"/>
        <c:axPos val="b"/>
        <c:numFmt formatCode="General" sourceLinked="1"/>
        <c:majorTickMark val="out"/>
        <c:minorTickMark val="none"/>
        <c:tickLblPos val="nextTo"/>
        <c:txPr>
          <a:bodyPr/>
          <a:lstStyle/>
          <a:p>
            <a:pPr>
              <a:defRPr sz="1200" baseline="0"/>
            </a:pPr>
            <a:endParaRPr lang="en-US"/>
          </a:p>
        </c:txPr>
        <c:crossAx val="42767424"/>
        <c:crosses val="autoZero"/>
        <c:auto val="1"/>
        <c:lblAlgn val="ctr"/>
        <c:lblOffset val="100"/>
        <c:tickLblSkip val="15"/>
        <c:tickMarkSkip val="5"/>
        <c:noMultiLvlLbl val="0"/>
      </c:catAx>
      <c:valAx>
        <c:axId val="42767424"/>
        <c:scaling>
          <c:orientation val="minMax"/>
          <c:max val="190"/>
          <c:min val="140"/>
        </c:scaling>
        <c:delete val="0"/>
        <c:axPos val="l"/>
        <c:majorGridlines/>
        <c:title>
          <c:tx>
            <c:rich>
              <a:bodyPr rot="-5400000" vert="horz"/>
              <a:lstStyle/>
              <a:p>
                <a:pPr>
                  <a:defRPr sz="1200" baseline="0"/>
                </a:pPr>
                <a:r>
                  <a:rPr lang="en-US" sz="1800" baseline="0" dirty="0"/>
                  <a:t>Length of Growing Season (days)</a:t>
                </a:r>
              </a:p>
            </c:rich>
          </c:tx>
          <c:overlay val="0"/>
        </c:title>
        <c:numFmt formatCode="#,##0" sourceLinked="0"/>
        <c:majorTickMark val="out"/>
        <c:minorTickMark val="none"/>
        <c:tickLblPos val="nextTo"/>
        <c:txPr>
          <a:bodyPr/>
          <a:lstStyle/>
          <a:p>
            <a:pPr>
              <a:defRPr sz="1200" baseline="0"/>
            </a:pPr>
            <a:endParaRPr lang="en-US"/>
          </a:p>
        </c:txPr>
        <c:crossAx val="42395648"/>
        <c:crosses val="autoZero"/>
        <c:crossBetween val="between"/>
        <c:majorUnit val="1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Departure of Lake </a:t>
            </a:r>
            <a:r>
              <a:rPr lang="en-US" sz="2000" dirty="0" smtClean="0"/>
              <a:t>Michigan-Huron</a:t>
            </a:r>
            <a:br>
              <a:rPr lang="en-US" sz="2000" dirty="0" smtClean="0"/>
            </a:br>
            <a:r>
              <a:rPr lang="en-US" sz="2000" dirty="0" smtClean="0"/>
              <a:t>Lake </a:t>
            </a:r>
            <a:r>
              <a:rPr lang="en-US" sz="2000" dirty="0"/>
              <a:t>Level </a:t>
            </a:r>
            <a:r>
              <a:rPr lang="en-US" sz="2000" dirty="0" smtClean="0"/>
              <a:t>from 1930-2012</a:t>
            </a:r>
            <a:r>
              <a:rPr lang="en-US" sz="2000" baseline="0" dirty="0" smtClean="0"/>
              <a:t> </a:t>
            </a:r>
            <a:r>
              <a:rPr lang="en-US" sz="2000" baseline="0" dirty="0"/>
              <a:t>Average</a:t>
            </a:r>
            <a:endParaRPr lang="en-US" sz="2000" dirty="0"/>
          </a:p>
        </c:rich>
      </c:tx>
      <c:overlay val="0"/>
    </c:title>
    <c:autoTitleDeleted val="0"/>
    <c:plotArea>
      <c:layout/>
      <c:scatterChart>
        <c:scatterStyle val="lineMarker"/>
        <c:varyColors val="0"/>
        <c:ser>
          <c:idx val="0"/>
          <c:order val="0"/>
          <c:spPr>
            <a:ln w="38100">
              <a:solidFill>
                <a:schemeClr val="accent1"/>
              </a:solidFill>
            </a:ln>
          </c:spPr>
          <c:marker>
            <c:symbol val="none"/>
          </c:marker>
          <c:xVal>
            <c:numRef>
              <c:f>miHuronAnnualData!$A$16:$A$98</c:f>
              <c:numCache>
                <c:formatCode>General</c:formatCode>
                <c:ptCount val="83"/>
                <c:pt idx="0">
                  <c:v>1930</c:v>
                </c:pt>
                <c:pt idx="1">
                  <c:v>1931</c:v>
                </c:pt>
                <c:pt idx="2">
                  <c:v>1932</c:v>
                </c:pt>
                <c:pt idx="3">
                  <c:v>1933</c:v>
                </c:pt>
                <c:pt idx="4">
                  <c:v>1934</c:v>
                </c:pt>
                <c:pt idx="5">
                  <c:v>1935</c:v>
                </c:pt>
                <c:pt idx="6">
                  <c:v>1936</c:v>
                </c:pt>
                <c:pt idx="7">
                  <c:v>1937</c:v>
                </c:pt>
                <c:pt idx="8">
                  <c:v>1938</c:v>
                </c:pt>
                <c:pt idx="9">
                  <c:v>1939</c:v>
                </c:pt>
                <c:pt idx="10">
                  <c:v>1940</c:v>
                </c:pt>
                <c:pt idx="11">
                  <c:v>1941</c:v>
                </c:pt>
                <c:pt idx="12">
                  <c:v>1942</c:v>
                </c:pt>
                <c:pt idx="13">
                  <c:v>1943</c:v>
                </c:pt>
                <c:pt idx="14">
                  <c:v>1944</c:v>
                </c:pt>
                <c:pt idx="15">
                  <c:v>1945</c:v>
                </c:pt>
                <c:pt idx="16">
                  <c:v>1946</c:v>
                </c:pt>
                <c:pt idx="17">
                  <c:v>1947</c:v>
                </c:pt>
                <c:pt idx="18">
                  <c:v>1948</c:v>
                </c:pt>
                <c:pt idx="19">
                  <c:v>1949</c:v>
                </c:pt>
                <c:pt idx="20">
                  <c:v>1950</c:v>
                </c:pt>
                <c:pt idx="21">
                  <c:v>1951</c:v>
                </c:pt>
                <c:pt idx="22">
                  <c:v>1952</c:v>
                </c:pt>
                <c:pt idx="23">
                  <c:v>1953</c:v>
                </c:pt>
                <c:pt idx="24">
                  <c:v>1954</c:v>
                </c:pt>
                <c:pt idx="25">
                  <c:v>1955</c:v>
                </c:pt>
                <c:pt idx="26">
                  <c:v>1956</c:v>
                </c:pt>
                <c:pt idx="27">
                  <c:v>1957</c:v>
                </c:pt>
                <c:pt idx="28">
                  <c:v>1958</c:v>
                </c:pt>
                <c:pt idx="29">
                  <c:v>1959</c:v>
                </c:pt>
                <c:pt idx="30">
                  <c:v>1960</c:v>
                </c:pt>
                <c:pt idx="31">
                  <c:v>1961</c:v>
                </c:pt>
                <c:pt idx="32">
                  <c:v>1962</c:v>
                </c:pt>
                <c:pt idx="33">
                  <c:v>1963</c:v>
                </c:pt>
                <c:pt idx="34">
                  <c:v>1964</c:v>
                </c:pt>
                <c:pt idx="35">
                  <c:v>1965</c:v>
                </c:pt>
                <c:pt idx="36">
                  <c:v>1966</c:v>
                </c:pt>
                <c:pt idx="37">
                  <c:v>1967</c:v>
                </c:pt>
                <c:pt idx="38">
                  <c:v>1968</c:v>
                </c:pt>
                <c:pt idx="39">
                  <c:v>1969</c:v>
                </c:pt>
                <c:pt idx="40">
                  <c:v>1970</c:v>
                </c:pt>
                <c:pt idx="41">
                  <c:v>1971</c:v>
                </c:pt>
                <c:pt idx="42">
                  <c:v>1972</c:v>
                </c:pt>
                <c:pt idx="43">
                  <c:v>1973</c:v>
                </c:pt>
                <c:pt idx="44">
                  <c:v>1974</c:v>
                </c:pt>
                <c:pt idx="45">
                  <c:v>1975</c:v>
                </c:pt>
                <c:pt idx="46">
                  <c:v>1976</c:v>
                </c:pt>
                <c:pt idx="47">
                  <c:v>1977</c:v>
                </c:pt>
                <c:pt idx="48">
                  <c:v>1978</c:v>
                </c:pt>
                <c:pt idx="49">
                  <c:v>1979</c:v>
                </c:pt>
                <c:pt idx="50">
                  <c:v>1980</c:v>
                </c:pt>
                <c:pt idx="51">
                  <c:v>1981</c:v>
                </c:pt>
                <c:pt idx="52">
                  <c:v>1982</c:v>
                </c:pt>
                <c:pt idx="53">
                  <c:v>1983</c:v>
                </c:pt>
                <c:pt idx="54">
                  <c:v>1984</c:v>
                </c:pt>
                <c:pt idx="55">
                  <c:v>1985</c:v>
                </c:pt>
                <c:pt idx="56">
                  <c:v>1986</c:v>
                </c:pt>
                <c:pt idx="57">
                  <c:v>1987</c:v>
                </c:pt>
                <c:pt idx="58">
                  <c:v>1988</c:v>
                </c:pt>
                <c:pt idx="59">
                  <c:v>1989</c:v>
                </c:pt>
                <c:pt idx="60">
                  <c:v>1990</c:v>
                </c:pt>
                <c:pt idx="61">
                  <c:v>1991</c:v>
                </c:pt>
                <c:pt idx="62">
                  <c:v>1992</c:v>
                </c:pt>
                <c:pt idx="63">
                  <c:v>1993</c:v>
                </c:pt>
                <c:pt idx="64">
                  <c:v>1994</c:v>
                </c:pt>
                <c:pt idx="65">
                  <c:v>1995</c:v>
                </c:pt>
                <c:pt idx="66">
                  <c:v>1996</c:v>
                </c:pt>
                <c:pt idx="67">
                  <c:v>1997</c:v>
                </c:pt>
                <c:pt idx="68">
                  <c:v>1998</c:v>
                </c:pt>
                <c:pt idx="69">
                  <c:v>1999</c:v>
                </c:pt>
                <c:pt idx="70">
                  <c:v>2000</c:v>
                </c:pt>
                <c:pt idx="71">
                  <c:v>2001</c:v>
                </c:pt>
                <c:pt idx="72">
                  <c:v>2002</c:v>
                </c:pt>
                <c:pt idx="73">
                  <c:v>2003</c:v>
                </c:pt>
                <c:pt idx="74">
                  <c:v>2004</c:v>
                </c:pt>
                <c:pt idx="75">
                  <c:v>2005</c:v>
                </c:pt>
                <c:pt idx="76">
                  <c:v>2006</c:v>
                </c:pt>
                <c:pt idx="77">
                  <c:v>2007</c:v>
                </c:pt>
                <c:pt idx="78">
                  <c:v>2008</c:v>
                </c:pt>
                <c:pt idx="79">
                  <c:v>2009</c:v>
                </c:pt>
                <c:pt idx="80">
                  <c:v>2010</c:v>
                </c:pt>
                <c:pt idx="81">
                  <c:v>2011</c:v>
                </c:pt>
                <c:pt idx="82">
                  <c:v>2012</c:v>
                </c:pt>
              </c:numCache>
            </c:numRef>
          </c:xVal>
          <c:yVal>
            <c:numRef>
              <c:f>miHuronAnnualData!$H$16:$H$98</c:f>
              <c:numCache>
                <c:formatCode>General</c:formatCode>
                <c:ptCount val="83"/>
                <c:pt idx="0">
                  <c:v>0.74755349309361918</c:v>
                </c:pt>
                <c:pt idx="1">
                  <c:v>-0.99904650690632479</c:v>
                </c:pt>
                <c:pt idx="2">
                  <c:v>-1.5812465069063819</c:v>
                </c:pt>
                <c:pt idx="3">
                  <c:v>-1.821779839146302</c:v>
                </c:pt>
                <c:pt idx="4">
                  <c:v>-2.1525131713863175</c:v>
                </c:pt>
                <c:pt idx="5">
                  <c:v>-1.7452465069063692</c:v>
                </c:pt>
                <c:pt idx="6">
                  <c:v>-1.58671317138635</c:v>
                </c:pt>
                <c:pt idx="7">
                  <c:v>-1.6413798391463388</c:v>
                </c:pt>
                <c:pt idx="8">
                  <c:v>-0.92524650690643284</c:v>
                </c:pt>
                <c:pt idx="9">
                  <c:v>-0.50431317138634313</c:v>
                </c:pt>
                <c:pt idx="10">
                  <c:v>-0.92251317138629929</c:v>
                </c:pt>
                <c:pt idx="11">
                  <c:v>-0.98811317138643062</c:v>
                </c:pt>
                <c:pt idx="12">
                  <c:v>-0.29111317138631421</c:v>
                </c:pt>
                <c:pt idx="13">
                  <c:v>0.66828682861364541</c:v>
                </c:pt>
                <c:pt idx="14">
                  <c:v>0.5698868286135621</c:v>
                </c:pt>
                <c:pt idx="15">
                  <c:v>0.48242016085362138</c:v>
                </c:pt>
                <c:pt idx="16">
                  <c:v>0.58628682861353809</c:v>
                </c:pt>
                <c:pt idx="17">
                  <c:v>0.47148682861359248</c:v>
                </c:pt>
                <c:pt idx="18">
                  <c:v>0.353953493093627</c:v>
                </c:pt>
                <c:pt idx="19">
                  <c:v>-0.69564650690631424</c:v>
                </c:pt>
                <c:pt idx="20">
                  <c:v>-0.53164650690644066</c:v>
                </c:pt>
                <c:pt idx="21">
                  <c:v>1.0263534930935521</c:v>
                </c:pt>
                <c:pt idx="22">
                  <c:v>2.1716201608536494</c:v>
                </c:pt>
                <c:pt idx="23">
                  <c:v>1.6741534930936268</c:v>
                </c:pt>
                <c:pt idx="24">
                  <c:v>1.3324868286136962</c:v>
                </c:pt>
                <c:pt idx="25">
                  <c:v>0.98262016085357118</c:v>
                </c:pt>
                <c:pt idx="26">
                  <c:v>5.6020160853563539E-2</c:v>
                </c:pt>
                <c:pt idx="27">
                  <c:v>-0.52344650690645267</c:v>
                </c:pt>
                <c:pt idx="28">
                  <c:v>-1.165779839146353</c:v>
                </c:pt>
                <c:pt idx="29">
                  <c:v>-1.368046506906353</c:v>
                </c:pt>
                <c:pt idx="30">
                  <c:v>0.17902016085361083</c:v>
                </c:pt>
                <c:pt idx="31">
                  <c:v>-0.15171317138640461</c:v>
                </c:pt>
                <c:pt idx="32">
                  <c:v>-0.65737983914641518</c:v>
                </c:pt>
                <c:pt idx="33">
                  <c:v>-1.6413798391463388</c:v>
                </c:pt>
                <c:pt idx="34">
                  <c:v>-2.4285798391463231</c:v>
                </c:pt>
                <c:pt idx="35">
                  <c:v>-1.6632465069063755</c:v>
                </c:pt>
                <c:pt idx="36">
                  <c:v>-0.8596465069064152</c:v>
                </c:pt>
                <c:pt idx="37">
                  <c:v>-0.40044650690629169</c:v>
                </c:pt>
                <c:pt idx="38">
                  <c:v>7.7886828613600301E-2</c:v>
                </c:pt>
                <c:pt idx="39">
                  <c:v>0.89515349309363046</c:v>
                </c:pt>
                <c:pt idx="40">
                  <c:v>0.8377534930937145</c:v>
                </c:pt>
                <c:pt idx="41">
                  <c:v>1.2532201608536297</c:v>
                </c:pt>
                <c:pt idx="42">
                  <c:v>1.5265534930936155</c:v>
                </c:pt>
                <c:pt idx="43">
                  <c:v>2.2973534930936239</c:v>
                </c:pt>
                <c:pt idx="44">
                  <c:v>2.1989534930936543</c:v>
                </c:pt>
                <c:pt idx="45">
                  <c:v>1.8053534930936621</c:v>
                </c:pt>
                <c:pt idx="46">
                  <c:v>1.5620868286135874</c:v>
                </c:pt>
                <c:pt idx="47">
                  <c:v>0.26922016085359246</c:v>
                </c:pt>
                <c:pt idx="48">
                  <c:v>0.55075349309367994</c:v>
                </c:pt>
                <c:pt idx="49">
                  <c:v>1.2176868286136369</c:v>
                </c:pt>
                <c:pt idx="50">
                  <c:v>1.2477534930936827</c:v>
                </c:pt>
                <c:pt idx="51">
                  <c:v>0.90335349309361845</c:v>
                </c:pt>
                <c:pt idx="52">
                  <c:v>0.57535349309364392</c:v>
                </c:pt>
                <c:pt idx="53">
                  <c:v>1.3461534930936523</c:v>
                </c:pt>
                <c:pt idx="54">
                  <c:v>1.5484201608536523</c:v>
                </c:pt>
                <c:pt idx="55">
                  <c:v>2.3082868286136318</c:v>
                </c:pt>
                <c:pt idx="56">
                  <c:v>2.8522201608535624</c:v>
                </c:pt>
                <c:pt idx="57">
                  <c:v>1.7944201608536332</c:v>
                </c:pt>
                <c:pt idx="58">
                  <c:v>0.46328682861360448</c:v>
                </c:pt>
                <c:pt idx="59">
                  <c:v>-7.2446506906317154E-2</c:v>
                </c:pt>
                <c:pt idx="60">
                  <c:v>-0.23917983914634533</c:v>
                </c:pt>
                <c:pt idx="61">
                  <c:v>0.15168682861360594</c:v>
                </c:pt>
                <c:pt idx="62">
                  <c:v>0.18448682861355792</c:v>
                </c:pt>
                <c:pt idx="63">
                  <c:v>0.89515349309363046</c:v>
                </c:pt>
                <c:pt idx="64">
                  <c:v>0.8377534930937145</c:v>
                </c:pt>
                <c:pt idx="65">
                  <c:v>0.3430201608535981</c:v>
                </c:pt>
                <c:pt idx="66">
                  <c:v>0.75848682861362704</c:v>
                </c:pt>
                <c:pt idx="67">
                  <c:v>1.840886828613634</c:v>
                </c:pt>
                <c:pt idx="68">
                  <c:v>0.96348682861366797</c:v>
                </c:pt>
                <c:pt idx="69">
                  <c:v>-0.6136465069064343</c:v>
                </c:pt>
                <c:pt idx="70">
                  <c:v>-1.4582465069064483</c:v>
                </c:pt>
                <c:pt idx="71">
                  <c:v>-1.5484465069064299</c:v>
                </c:pt>
                <c:pt idx="72">
                  <c:v>-0.99904650690632479</c:v>
                </c:pt>
                <c:pt idx="73">
                  <c:v>-1.7425131713863493</c:v>
                </c:pt>
                <c:pt idx="74">
                  <c:v>-1.0236465069064025</c:v>
                </c:pt>
                <c:pt idx="75">
                  <c:v>-1.0919798391463473</c:v>
                </c:pt>
                <c:pt idx="76">
                  <c:v>-1.335246506906401</c:v>
                </c:pt>
                <c:pt idx="77">
                  <c:v>-1.5730465069063939</c:v>
                </c:pt>
                <c:pt idx="78">
                  <c:v>-1.3707798391463939</c:v>
                </c:pt>
                <c:pt idx="79">
                  <c:v>-0.53984650690642866</c:v>
                </c:pt>
                <c:pt idx="80">
                  <c:v>-1.0236465069064025</c:v>
                </c:pt>
                <c:pt idx="81">
                  <c:v>-1.2671865069063415</c:v>
                </c:pt>
                <c:pt idx="82">
                  <c:v>-1.6632465058140724</c:v>
                </c:pt>
              </c:numCache>
            </c:numRef>
          </c:yVal>
          <c:smooth val="0"/>
        </c:ser>
        <c:dLbls>
          <c:showLegendKey val="0"/>
          <c:showVal val="0"/>
          <c:showCatName val="0"/>
          <c:showSerName val="0"/>
          <c:showPercent val="0"/>
          <c:showBubbleSize val="0"/>
        </c:dLbls>
        <c:axId val="82846848"/>
        <c:axId val="82849728"/>
      </c:scatterChart>
      <c:valAx>
        <c:axId val="82846848"/>
        <c:scaling>
          <c:orientation val="minMax"/>
          <c:max val="2012"/>
          <c:min val="1930"/>
        </c:scaling>
        <c:delete val="0"/>
        <c:axPos val="b"/>
        <c:numFmt formatCode="General" sourceLinked="1"/>
        <c:majorTickMark val="none"/>
        <c:minorTickMark val="none"/>
        <c:tickLblPos val="nextTo"/>
        <c:txPr>
          <a:bodyPr/>
          <a:lstStyle/>
          <a:p>
            <a:pPr>
              <a:defRPr sz="1300" b="1" i="0" baseline="0"/>
            </a:pPr>
            <a:endParaRPr lang="en-US"/>
          </a:p>
        </c:txPr>
        <c:crossAx val="82849728"/>
        <c:crossesAt val="-3"/>
        <c:crossBetween val="midCat"/>
      </c:valAx>
      <c:valAx>
        <c:axId val="82849728"/>
        <c:scaling>
          <c:orientation val="minMax"/>
        </c:scaling>
        <c:delete val="0"/>
        <c:axPos val="l"/>
        <c:majorGridlines>
          <c:spPr>
            <a:ln>
              <a:solidFill>
                <a:schemeClr val="bg1">
                  <a:lumMod val="85000"/>
                </a:schemeClr>
              </a:solidFill>
            </a:ln>
          </c:spPr>
        </c:majorGridlines>
        <c:title>
          <c:tx>
            <c:rich>
              <a:bodyPr/>
              <a:lstStyle/>
              <a:p>
                <a:pPr>
                  <a:defRPr sz="1200" baseline="0"/>
                </a:pPr>
                <a:r>
                  <a:rPr lang="en-US" sz="1200" baseline="0" dirty="0"/>
                  <a:t>Departure from Average Lake Level (feet)</a:t>
                </a:r>
              </a:p>
            </c:rich>
          </c:tx>
          <c:overlay val="0"/>
        </c:title>
        <c:numFmt formatCode="General" sourceLinked="1"/>
        <c:majorTickMark val="none"/>
        <c:minorTickMark val="none"/>
        <c:tickLblPos val="nextTo"/>
        <c:txPr>
          <a:bodyPr/>
          <a:lstStyle/>
          <a:p>
            <a:pPr>
              <a:defRPr sz="1300" b="1" i="0" baseline="0"/>
            </a:pPr>
            <a:endParaRPr lang="en-US"/>
          </a:p>
        </c:txPr>
        <c:crossAx val="82846848"/>
        <c:crosses val="autoZero"/>
        <c:crossBetween val="midCat"/>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8C50E-9A96-4DF7-B3C2-D1A06FA18C2F}" type="doc">
      <dgm:prSet loTypeId="urn:microsoft.com/office/officeart/2005/8/layout/hierarchy3" loCatId="list" qsTypeId="urn:microsoft.com/office/officeart/2005/8/quickstyle/simple1" qsCatId="simple" csTypeId="urn:microsoft.com/office/officeart/2005/8/colors/colorful1#1" csCatId="colorful" phldr="1"/>
      <dgm:spPr/>
      <dgm:t>
        <a:bodyPr/>
        <a:lstStyle/>
        <a:p>
          <a:endParaRPr lang="en-US"/>
        </a:p>
      </dgm:t>
    </dgm:pt>
    <dgm:pt modelId="{A14D9B5F-83BD-451C-8C79-D6C09C9369FD}">
      <dgm:prSet phldrT="[Text]"/>
      <dgm:spPr/>
      <dgm:t>
        <a:bodyPr/>
        <a:lstStyle/>
        <a:p>
          <a:r>
            <a:rPr lang="en-US" dirty="0" smtClean="0"/>
            <a:t>Temperature</a:t>
          </a:r>
          <a:endParaRPr lang="en-US" dirty="0"/>
        </a:p>
      </dgm:t>
    </dgm:pt>
    <dgm:pt modelId="{17152BC0-9F3F-4B24-837E-AF7C8AA1FBF6}" type="parTrans" cxnId="{3FE381A3-988F-48E3-B5E5-1328F16E5A05}">
      <dgm:prSet/>
      <dgm:spPr/>
      <dgm:t>
        <a:bodyPr/>
        <a:lstStyle/>
        <a:p>
          <a:endParaRPr lang="en-US"/>
        </a:p>
      </dgm:t>
    </dgm:pt>
    <dgm:pt modelId="{4676FD16-AF30-4EA1-BF7A-496F73137A4C}" type="sibTrans" cxnId="{3FE381A3-988F-48E3-B5E5-1328F16E5A05}">
      <dgm:prSet/>
      <dgm:spPr/>
      <dgm:t>
        <a:bodyPr/>
        <a:lstStyle/>
        <a:p>
          <a:endParaRPr lang="en-US"/>
        </a:p>
      </dgm:t>
    </dgm:pt>
    <dgm:pt modelId="{5F4DAD0F-426F-43BE-B26E-48813D9C3F62}">
      <dgm:prSet phldrT="[Text]"/>
      <dgm:spPr/>
      <dgm:t>
        <a:bodyPr/>
        <a:lstStyle/>
        <a:p>
          <a:r>
            <a:rPr lang="en-US" dirty="0" smtClean="0"/>
            <a:t>Averages</a:t>
          </a:r>
          <a:endParaRPr lang="en-US" dirty="0"/>
        </a:p>
      </dgm:t>
    </dgm:pt>
    <dgm:pt modelId="{D5739AFB-F235-4388-BC5D-3F8FBED1C2AA}" type="parTrans" cxnId="{C88B18BE-29B1-4AB9-9C69-B1CCCEFA661C}">
      <dgm:prSet/>
      <dgm:spPr/>
      <dgm:t>
        <a:bodyPr/>
        <a:lstStyle/>
        <a:p>
          <a:endParaRPr lang="en-US"/>
        </a:p>
      </dgm:t>
    </dgm:pt>
    <dgm:pt modelId="{42E1D442-A312-45DC-A934-2CC2C40C1FD4}" type="sibTrans" cxnId="{C88B18BE-29B1-4AB9-9C69-B1CCCEFA661C}">
      <dgm:prSet/>
      <dgm:spPr/>
      <dgm:t>
        <a:bodyPr/>
        <a:lstStyle/>
        <a:p>
          <a:endParaRPr lang="en-US"/>
        </a:p>
      </dgm:t>
    </dgm:pt>
    <dgm:pt modelId="{A532765F-D0C2-4238-8171-43E84BF42884}">
      <dgm:prSet phldrT="[Text]"/>
      <dgm:spPr/>
      <dgm:t>
        <a:bodyPr/>
        <a:lstStyle/>
        <a:p>
          <a:r>
            <a:rPr lang="en-US" dirty="0" smtClean="0"/>
            <a:t>Extremes</a:t>
          </a:r>
          <a:endParaRPr lang="en-US" dirty="0"/>
        </a:p>
      </dgm:t>
    </dgm:pt>
    <dgm:pt modelId="{02836071-75D6-4F3C-ACA1-4E7A33018229}" type="parTrans" cxnId="{B5696570-2711-4747-AFA8-5C2D12CDC3D4}">
      <dgm:prSet/>
      <dgm:spPr/>
      <dgm:t>
        <a:bodyPr/>
        <a:lstStyle/>
        <a:p>
          <a:endParaRPr lang="en-US"/>
        </a:p>
      </dgm:t>
    </dgm:pt>
    <dgm:pt modelId="{0E81747A-6A3C-46F6-A17F-AA1AE54CAE1E}" type="sibTrans" cxnId="{B5696570-2711-4747-AFA8-5C2D12CDC3D4}">
      <dgm:prSet/>
      <dgm:spPr/>
      <dgm:t>
        <a:bodyPr/>
        <a:lstStyle/>
        <a:p>
          <a:endParaRPr lang="en-US"/>
        </a:p>
      </dgm:t>
    </dgm:pt>
    <dgm:pt modelId="{5DD90549-3BF6-40C6-B62C-F18978DF2E8F}">
      <dgm:prSet phldrT="[Text]"/>
      <dgm:spPr>
        <a:solidFill>
          <a:schemeClr val="tx2"/>
        </a:solidFill>
      </dgm:spPr>
      <dgm:t>
        <a:bodyPr/>
        <a:lstStyle/>
        <a:p>
          <a:r>
            <a:rPr lang="en-US" dirty="0" smtClean="0"/>
            <a:t>Precipitation</a:t>
          </a:r>
          <a:endParaRPr lang="en-US" dirty="0"/>
        </a:p>
      </dgm:t>
    </dgm:pt>
    <dgm:pt modelId="{A49EFFCD-CBA3-430E-87A0-FB73CBA2230F}" type="parTrans" cxnId="{00ED221E-A01D-4698-B384-0F0D19C519F3}">
      <dgm:prSet/>
      <dgm:spPr/>
      <dgm:t>
        <a:bodyPr/>
        <a:lstStyle/>
        <a:p>
          <a:endParaRPr lang="en-US"/>
        </a:p>
      </dgm:t>
    </dgm:pt>
    <dgm:pt modelId="{A45792D1-370E-4ACC-A54B-071EE2FF426D}" type="sibTrans" cxnId="{00ED221E-A01D-4698-B384-0F0D19C519F3}">
      <dgm:prSet/>
      <dgm:spPr/>
      <dgm:t>
        <a:bodyPr/>
        <a:lstStyle/>
        <a:p>
          <a:endParaRPr lang="en-US"/>
        </a:p>
      </dgm:t>
    </dgm:pt>
    <dgm:pt modelId="{4ACCE759-42AE-4BC3-B3D0-6AE06367A53E}">
      <dgm:prSet phldrT="[Text]"/>
      <dgm:spPr/>
      <dgm:t>
        <a:bodyPr/>
        <a:lstStyle/>
        <a:p>
          <a:r>
            <a:rPr lang="en-US" dirty="0" smtClean="0"/>
            <a:t>Averages</a:t>
          </a:r>
          <a:endParaRPr lang="en-US" dirty="0"/>
        </a:p>
      </dgm:t>
    </dgm:pt>
    <dgm:pt modelId="{C53282D0-F0F7-4914-B5AA-11E069CEF65B}" type="parTrans" cxnId="{9FDCF8A2-C996-4D9A-893A-CD35D693CF39}">
      <dgm:prSet/>
      <dgm:spPr/>
      <dgm:t>
        <a:bodyPr/>
        <a:lstStyle/>
        <a:p>
          <a:endParaRPr lang="en-US"/>
        </a:p>
      </dgm:t>
    </dgm:pt>
    <dgm:pt modelId="{6526BF48-0406-43B5-8AB1-9D1E4571DB68}" type="sibTrans" cxnId="{9FDCF8A2-C996-4D9A-893A-CD35D693CF39}">
      <dgm:prSet/>
      <dgm:spPr/>
      <dgm:t>
        <a:bodyPr/>
        <a:lstStyle/>
        <a:p>
          <a:endParaRPr lang="en-US"/>
        </a:p>
      </dgm:t>
    </dgm:pt>
    <dgm:pt modelId="{D844DB95-4EDE-41AC-A480-9E9AABB52288}">
      <dgm:prSet phldrT="[Text]"/>
      <dgm:spPr/>
      <dgm:t>
        <a:bodyPr/>
        <a:lstStyle/>
        <a:p>
          <a:r>
            <a:rPr lang="en-US" dirty="0" smtClean="0"/>
            <a:t>Extremes</a:t>
          </a:r>
        </a:p>
      </dgm:t>
    </dgm:pt>
    <dgm:pt modelId="{DCEE5A13-2D27-4158-8BDC-80448CE52356}" type="parTrans" cxnId="{B3228DFF-67DC-485C-A99C-19678BCFD0EC}">
      <dgm:prSet/>
      <dgm:spPr/>
      <dgm:t>
        <a:bodyPr/>
        <a:lstStyle/>
        <a:p>
          <a:endParaRPr lang="en-US"/>
        </a:p>
      </dgm:t>
    </dgm:pt>
    <dgm:pt modelId="{49268DC9-BF14-42E6-975F-BD410D18826E}" type="sibTrans" cxnId="{B3228DFF-67DC-485C-A99C-19678BCFD0EC}">
      <dgm:prSet/>
      <dgm:spPr/>
      <dgm:t>
        <a:bodyPr/>
        <a:lstStyle/>
        <a:p>
          <a:endParaRPr lang="en-US"/>
        </a:p>
      </dgm:t>
    </dgm:pt>
    <dgm:pt modelId="{289B40FB-8927-495A-B4A0-AB19AEF49E17}">
      <dgm:prSet phldrT="[Text]"/>
      <dgm:spPr/>
      <dgm:t>
        <a:bodyPr/>
        <a:lstStyle/>
        <a:p>
          <a:r>
            <a:rPr lang="en-US" dirty="0" smtClean="0"/>
            <a:t>Seasonality</a:t>
          </a:r>
          <a:endParaRPr lang="en-US" dirty="0"/>
        </a:p>
      </dgm:t>
    </dgm:pt>
    <dgm:pt modelId="{FD3B5F81-CFA9-423B-A1D4-99575D91AA11}" type="parTrans" cxnId="{2F1B1E8C-C8A0-403A-9BE6-2049F2E271A1}">
      <dgm:prSet/>
      <dgm:spPr/>
      <dgm:t>
        <a:bodyPr/>
        <a:lstStyle/>
        <a:p>
          <a:endParaRPr lang="en-US"/>
        </a:p>
      </dgm:t>
    </dgm:pt>
    <dgm:pt modelId="{4E686435-128D-4BE0-85BB-061220CB187F}" type="sibTrans" cxnId="{2F1B1E8C-C8A0-403A-9BE6-2049F2E271A1}">
      <dgm:prSet/>
      <dgm:spPr/>
      <dgm:t>
        <a:bodyPr/>
        <a:lstStyle/>
        <a:p>
          <a:endParaRPr lang="en-US"/>
        </a:p>
      </dgm:t>
    </dgm:pt>
    <dgm:pt modelId="{F5BE659C-69E0-4643-85A3-B67FF12239D7}">
      <dgm:prSet phldrT="[Text]"/>
      <dgm:spPr/>
      <dgm:t>
        <a:bodyPr/>
        <a:lstStyle/>
        <a:p>
          <a:r>
            <a:rPr lang="en-US" dirty="0" smtClean="0"/>
            <a:t>Seasonality</a:t>
          </a:r>
        </a:p>
      </dgm:t>
    </dgm:pt>
    <dgm:pt modelId="{B6C482F0-96E4-4AA4-81C9-475AF76BE839}" type="parTrans" cxnId="{98415BE5-D168-4769-BC1E-99D002FDA9C4}">
      <dgm:prSet/>
      <dgm:spPr/>
      <dgm:t>
        <a:bodyPr/>
        <a:lstStyle/>
        <a:p>
          <a:endParaRPr lang="en-US"/>
        </a:p>
      </dgm:t>
    </dgm:pt>
    <dgm:pt modelId="{AB43AFA6-BD71-4D1E-BDD7-1FEAAD583B2B}" type="sibTrans" cxnId="{98415BE5-D168-4769-BC1E-99D002FDA9C4}">
      <dgm:prSet/>
      <dgm:spPr/>
      <dgm:t>
        <a:bodyPr/>
        <a:lstStyle/>
        <a:p>
          <a:endParaRPr lang="en-US"/>
        </a:p>
      </dgm:t>
    </dgm:pt>
    <dgm:pt modelId="{F9595223-3462-4700-A2A5-C1B57BB19DB1}" type="pres">
      <dgm:prSet presAssocID="{ABD8C50E-9A96-4DF7-B3C2-D1A06FA18C2F}" presName="diagram" presStyleCnt="0">
        <dgm:presLayoutVars>
          <dgm:chPref val="1"/>
          <dgm:dir/>
          <dgm:animOne val="branch"/>
          <dgm:animLvl val="lvl"/>
          <dgm:resizeHandles/>
        </dgm:presLayoutVars>
      </dgm:prSet>
      <dgm:spPr/>
      <dgm:t>
        <a:bodyPr/>
        <a:lstStyle/>
        <a:p>
          <a:endParaRPr lang="en-US"/>
        </a:p>
      </dgm:t>
    </dgm:pt>
    <dgm:pt modelId="{B27A7379-C1ED-42A9-A65B-7113DE871345}" type="pres">
      <dgm:prSet presAssocID="{A14D9B5F-83BD-451C-8C79-D6C09C9369FD}" presName="root" presStyleCnt="0"/>
      <dgm:spPr/>
    </dgm:pt>
    <dgm:pt modelId="{6A606AA6-CEA7-453D-AEF6-9F66ED322E26}" type="pres">
      <dgm:prSet presAssocID="{A14D9B5F-83BD-451C-8C79-D6C09C9369FD}" presName="rootComposite" presStyleCnt="0"/>
      <dgm:spPr/>
    </dgm:pt>
    <dgm:pt modelId="{D614EA87-580E-4CF4-AB73-6C4F61A26888}" type="pres">
      <dgm:prSet presAssocID="{A14D9B5F-83BD-451C-8C79-D6C09C9369FD}" presName="rootText" presStyleLbl="node1" presStyleIdx="0" presStyleCnt="2"/>
      <dgm:spPr/>
      <dgm:t>
        <a:bodyPr/>
        <a:lstStyle/>
        <a:p>
          <a:endParaRPr lang="en-US"/>
        </a:p>
      </dgm:t>
    </dgm:pt>
    <dgm:pt modelId="{15059B6A-1E33-44CE-BAD9-00C7AA9AA738}" type="pres">
      <dgm:prSet presAssocID="{A14D9B5F-83BD-451C-8C79-D6C09C9369FD}" presName="rootConnector" presStyleLbl="node1" presStyleIdx="0" presStyleCnt="2"/>
      <dgm:spPr/>
      <dgm:t>
        <a:bodyPr/>
        <a:lstStyle/>
        <a:p>
          <a:endParaRPr lang="en-US"/>
        </a:p>
      </dgm:t>
    </dgm:pt>
    <dgm:pt modelId="{F83816B5-3678-45F7-89B2-1796722AD582}" type="pres">
      <dgm:prSet presAssocID="{A14D9B5F-83BD-451C-8C79-D6C09C9369FD}" presName="childShape" presStyleCnt="0"/>
      <dgm:spPr/>
    </dgm:pt>
    <dgm:pt modelId="{EC434896-6A87-49CF-8556-D565B4305724}" type="pres">
      <dgm:prSet presAssocID="{D5739AFB-F235-4388-BC5D-3F8FBED1C2AA}" presName="Name13" presStyleLbl="parChTrans1D2" presStyleIdx="0" presStyleCnt="6"/>
      <dgm:spPr/>
      <dgm:t>
        <a:bodyPr/>
        <a:lstStyle/>
        <a:p>
          <a:endParaRPr lang="en-US"/>
        </a:p>
      </dgm:t>
    </dgm:pt>
    <dgm:pt modelId="{D3D5836E-512D-43BE-A94C-2A470005EDC8}" type="pres">
      <dgm:prSet presAssocID="{5F4DAD0F-426F-43BE-B26E-48813D9C3F62}" presName="childText" presStyleLbl="bgAcc1" presStyleIdx="0" presStyleCnt="6">
        <dgm:presLayoutVars>
          <dgm:bulletEnabled val="1"/>
        </dgm:presLayoutVars>
      </dgm:prSet>
      <dgm:spPr/>
      <dgm:t>
        <a:bodyPr/>
        <a:lstStyle/>
        <a:p>
          <a:endParaRPr lang="en-US"/>
        </a:p>
      </dgm:t>
    </dgm:pt>
    <dgm:pt modelId="{BF6B6586-47EB-4140-8853-45151DD0A1BA}" type="pres">
      <dgm:prSet presAssocID="{02836071-75D6-4F3C-ACA1-4E7A33018229}" presName="Name13" presStyleLbl="parChTrans1D2" presStyleIdx="1" presStyleCnt="6"/>
      <dgm:spPr/>
      <dgm:t>
        <a:bodyPr/>
        <a:lstStyle/>
        <a:p>
          <a:endParaRPr lang="en-US"/>
        </a:p>
      </dgm:t>
    </dgm:pt>
    <dgm:pt modelId="{DB65C71C-7002-470F-84A4-202C724C3813}" type="pres">
      <dgm:prSet presAssocID="{A532765F-D0C2-4238-8171-43E84BF42884}" presName="childText" presStyleLbl="bgAcc1" presStyleIdx="1" presStyleCnt="6">
        <dgm:presLayoutVars>
          <dgm:bulletEnabled val="1"/>
        </dgm:presLayoutVars>
      </dgm:prSet>
      <dgm:spPr/>
      <dgm:t>
        <a:bodyPr/>
        <a:lstStyle/>
        <a:p>
          <a:endParaRPr lang="en-US"/>
        </a:p>
      </dgm:t>
    </dgm:pt>
    <dgm:pt modelId="{F119EB9D-9AE8-4E65-A8E4-321B9E73A008}" type="pres">
      <dgm:prSet presAssocID="{FD3B5F81-CFA9-423B-A1D4-99575D91AA11}" presName="Name13" presStyleLbl="parChTrans1D2" presStyleIdx="2" presStyleCnt="6"/>
      <dgm:spPr/>
      <dgm:t>
        <a:bodyPr/>
        <a:lstStyle/>
        <a:p>
          <a:endParaRPr lang="en-US"/>
        </a:p>
      </dgm:t>
    </dgm:pt>
    <dgm:pt modelId="{C264A3A7-3510-4D00-BABD-775D5269231B}" type="pres">
      <dgm:prSet presAssocID="{289B40FB-8927-495A-B4A0-AB19AEF49E17}" presName="childText" presStyleLbl="bgAcc1" presStyleIdx="2" presStyleCnt="6">
        <dgm:presLayoutVars>
          <dgm:bulletEnabled val="1"/>
        </dgm:presLayoutVars>
      </dgm:prSet>
      <dgm:spPr/>
      <dgm:t>
        <a:bodyPr/>
        <a:lstStyle/>
        <a:p>
          <a:endParaRPr lang="en-US"/>
        </a:p>
      </dgm:t>
    </dgm:pt>
    <dgm:pt modelId="{EA4F62C8-7C95-428D-9252-7CED811CA2A4}" type="pres">
      <dgm:prSet presAssocID="{5DD90549-3BF6-40C6-B62C-F18978DF2E8F}" presName="root" presStyleCnt="0"/>
      <dgm:spPr/>
    </dgm:pt>
    <dgm:pt modelId="{A540C0F9-8807-4AAC-80BD-92135FDA6389}" type="pres">
      <dgm:prSet presAssocID="{5DD90549-3BF6-40C6-B62C-F18978DF2E8F}" presName="rootComposite" presStyleCnt="0"/>
      <dgm:spPr/>
    </dgm:pt>
    <dgm:pt modelId="{0478B4DE-2EA0-4D1F-8AB9-7FD141A4183F}" type="pres">
      <dgm:prSet presAssocID="{5DD90549-3BF6-40C6-B62C-F18978DF2E8F}" presName="rootText" presStyleLbl="node1" presStyleIdx="1" presStyleCnt="2"/>
      <dgm:spPr/>
      <dgm:t>
        <a:bodyPr/>
        <a:lstStyle/>
        <a:p>
          <a:endParaRPr lang="en-US"/>
        </a:p>
      </dgm:t>
    </dgm:pt>
    <dgm:pt modelId="{AF046DEF-13C3-4714-A23B-EE009480B67D}" type="pres">
      <dgm:prSet presAssocID="{5DD90549-3BF6-40C6-B62C-F18978DF2E8F}" presName="rootConnector" presStyleLbl="node1" presStyleIdx="1" presStyleCnt="2"/>
      <dgm:spPr/>
      <dgm:t>
        <a:bodyPr/>
        <a:lstStyle/>
        <a:p>
          <a:endParaRPr lang="en-US"/>
        </a:p>
      </dgm:t>
    </dgm:pt>
    <dgm:pt modelId="{A6F45E8F-2660-41B4-8833-E3764428F7FF}" type="pres">
      <dgm:prSet presAssocID="{5DD90549-3BF6-40C6-B62C-F18978DF2E8F}" presName="childShape" presStyleCnt="0"/>
      <dgm:spPr/>
    </dgm:pt>
    <dgm:pt modelId="{25F7E775-3AB9-4F7D-BAE1-6A44CD02C351}" type="pres">
      <dgm:prSet presAssocID="{C53282D0-F0F7-4914-B5AA-11E069CEF65B}" presName="Name13" presStyleLbl="parChTrans1D2" presStyleIdx="3" presStyleCnt="6"/>
      <dgm:spPr/>
      <dgm:t>
        <a:bodyPr/>
        <a:lstStyle/>
        <a:p>
          <a:endParaRPr lang="en-US"/>
        </a:p>
      </dgm:t>
    </dgm:pt>
    <dgm:pt modelId="{DAEF355E-CCAA-42BA-A19E-D022B88D56D1}" type="pres">
      <dgm:prSet presAssocID="{4ACCE759-42AE-4BC3-B3D0-6AE06367A53E}" presName="childText" presStyleLbl="bgAcc1" presStyleIdx="3" presStyleCnt="6">
        <dgm:presLayoutVars>
          <dgm:bulletEnabled val="1"/>
        </dgm:presLayoutVars>
      </dgm:prSet>
      <dgm:spPr/>
      <dgm:t>
        <a:bodyPr/>
        <a:lstStyle/>
        <a:p>
          <a:endParaRPr lang="en-US"/>
        </a:p>
      </dgm:t>
    </dgm:pt>
    <dgm:pt modelId="{9954044E-E2D9-48FB-A1AE-F96BA87EE837}" type="pres">
      <dgm:prSet presAssocID="{DCEE5A13-2D27-4158-8BDC-80448CE52356}" presName="Name13" presStyleLbl="parChTrans1D2" presStyleIdx="4" presStyleCnt="6"/>
      <dgm:spPr/>
      <dgm:t>
        <a:bodyPr/>
        <a:lstStyle/>
        <a:p>
          <a:endParaRPr lang="en-US"/>
        </a:p>
      </dgm:t>
    </dgm:pt>
    <dgm:pt modelId="{E764872E-4105-45E0-98AD-11F018A2FB59}" type="pres">
      <dgm:prSet presAssocID="{D844DB95-4EDE-41AC-A480-9E9AABB52288}" presName="childText" presStyleLbl="bgAcc1" presStyleIdx="4" presStyleCnt="6">
        <dgm:presLayoutVars>
          <dgm:bulletEnabled val="1"/>
        </dgm:presLayoutVars>
      </dgm:prSet>
      <dgm:spPr/>
      <dgm:t>
        <a:bodyPr/>
        <a:lstStyle/>
        <a:p>
          <a:endParaRPr lang="en-US"/>
        </a:p>
      </dgm:t>
    </dgm:pt>
    <dgm:pt modelId="{8E92B9B5-488E-4C70-AC3A-A64BCC66707C}" type="pres">
      <dgm:prSet presAssocID="{B6C482F0-96E4-4AA4-81C9-475AF76BE839}" presName="Name13" presStyleLbl="parChTrans1D2" presStyleIdx="5" presStyleCnt="6"/>
      <dgm:spPr/>
      <dgm:t>
        <a:bodyPr/>
        <a:lstStyle/>
        <a:p>
          <a:endParaRPr lang="en-US"/>
        </a:p>
      </dgm:t>
    </dgm:pt>
    <dgm:pt modelId="{C6512131-0753-444C-AA8E-D781241F97E9}" type="pres">
      <dgm:prSet presAssocID="{F5BE659C-69E0-4643-85A3-B67FF12239D7}" presName="childText" presStyleLbl="bgAcc1" presStyleIdx="5" presStyleCnt="6">
        <dgm:presLayoutVars>
          <dgm:bulletEnabled val="1"/>
        </dgm:presLayoutVars>
      </dgm:prSet>
      <dgm:spPr/>
      <dgm:t>
        <a:bodyPr/>
        <a:lstStyle/>
        <a:p>
          <a:endParaRPr lang="en-US"/>
        </a:p>
      </dgm:t>
    </dgm:pt>
  </dgm:ptLst>
  <dgm:cxnLst>
    <dgm:cxn modelId="{00ED221E-A01D-4698-B384-0F0D19C519F3}" srcId="{ABD8C50E-9A96-4DF7-B3C2-D1A06FA18C2F}" destId="{5DD90549-3BF6-40C6-B62C-F18978DF2E8F}" srcOrd="1" destOrd="0" parTransId="{A49EFFCD-CBA3-430E-87A0-FB73CBA2230F}" sibTransId="{A45792D1-370E-4ACC-A54B-071EE2FF426D}"/>
    <dgm:cxn modelId="{B5696570-2711-4747-AFA8-5C2D12CDC3D4}" srcId="{A14D9B5F-83BD-451C-8C79-D6C09C9369FD}" destId="{A532765F-D0C2-4238-8171-43E84BF42884}" srcOrd="1" destOrd="0" parTransId="{02836071-75D6-4F3C-ACA1-4E7A33018229}" sibTransId="{0E81747A-6A3C-46F6-A17F-AA1AE54CAE1E}"/>
    <dgm:cxn modelId="{434F4512-691D-4C2F-9253-3C29CF4D4F2F}" type="presOf" srcId="{02836071-75D6-4F3C-ACA1-4E7A33018229}" destId="{BF6B6586-47EB-4140-8853-45151DD0A1BA}" srcOrd="0" destOrd="0" presId="urn:microsoft.com/office/officeart/2005/8/layout/hierarchy3"/>
    <dgm:cxn modelId="{6CB67E8C-B946-4FD6-91A2-67A9BED100F7}" type="presOf" srcId="{D844DB95-4EDE-41AC-A480-9E9AABB52288}" destId="{E764872E-4105-45E0-98AD-11F018A2FB59}" srcOrd="0" destOrd="0" presId="urn:microsoft.com/office/officeart/2005/8/layout/hierarchy3"/>
    <dgm:cxn modelId="{98415BE5-D168-4769-BC1E-99D002FDA9C4}" srcId="{5DD90549-3BF6-40C6-B62C-F18978DF2E8F}" destId="{F5BE659C-69E0-4643-85A3-B67FF12239D7}" srcOrd="2" destOrd="0" parTransId="{B6C482F0-96E4-4AA4-81C9-475AF76BE839}" sibTransId="{AB43AFA6-BD71-4D1E-BDD7-1FEAAD583B2B}"/>
    <dgm:cxn modelId="{7BB05897-7498-4E6A-BF50-E37F8C3CFC5A}" type="presOf" srcId="{A14D9B5F-83BD-451C-8C79-D6C09C9369FD}" destId="{D614EA87-580E-4CF4-AB73-6C4F61A26888}" srcOrd="0" destOrd="0" presId="urn:microsoft.com/office/officeart/2005/8/layout/hierarchy3"/>
    <dgm:cxn modelId="{F3FE5CAD-11D0-44E5-BF85-5F621E4F8585}" type="presOf" srcId="{C53282D0-F0F7-4914-B5AA-11E069CEF65B}" destId="{25F7E775-3AB9-4F7D-BAE1-6A44CD02C351}" srcOrd="0" destOrd="0" presId="urn:microsoft.com/office/officeart/2005/8/layout/hierarchy3"/>
    <dgm:cxn modelId="{C88B18BE-29B1-4AB9-9C69-B1CCCEFA661C}" srcId="{A14D9B5F-83BD-451C-8C79-D6C09C9369FD}" destId="{5F4DAD0F-426F-43BE-B26E-48813D9C3F62}" srcOrd="0" destOrd="0" parTransId="{D5739AFB-F235-4388-BC5D-3F8FBED1C2AA}" sibTransId="{42E1D442-A312-45DC-A934-2CC2C40C1FD4}"/>
    <dgm:cxn modelId="{1277AF35-BFA8-4102-AD84-424D9F7E83B0}" type="presOf" srcId="{A14D9B5F-83BD-451C-8C79-D6C09C9369FD}" destId="{15059B6A-1E33-44CE-BAD9-00C7AA9AA738}" srcOrd="1" destOrd="0" presId="urn:microsoft.com/office/officeart/2005/8/layout/hierarchy3"/>
    <dgm:cxn modelId="{3FE381A3-988F-48E3-B5E5-1328F16E5A05}" srcId="{ABD8C50E-9A96-4DF7-B3C2-D1A06FA18C2F}" destId="{A14D9B5F-83BD-451C-8C79-D6C09C9369FD}" srcOrd="0" destOrd="0" parTransId="{17152BC0-9F3F-4B24-837E-AF7C8AA1FBF6}" sibTransId="{4676FD16-AF30-4EA1-BF7A-496F73137A4C}"/>
    <dgm:cxn modelId="{D3726AE3-8CE3-4087-B998-8A0A59881C40}" type="presOf" srcId="{DCEE5A13-2D27-4158-8BDC-80448CE52356}" destId="{9954044E-E2D9-48FB-A1AE-F96BA87EE837}" srcOrd="0" destOrd="0" presId="urn:microsoft.com/office/officeart/2005/8/layout/hierarchy3"/>
    <dgm:cxn modelId="{41FAD3E1-E660-4901-A396-971746AC51B4}" type="presOf" srcId="{B6C482F0-96E4-4AA4-81C9-475AF76BE839}" destId="{8E92B9B5-488E-4C70-AC3A-A64BCC66707C}" srcOrd="0" destOrd="0" presId="urn:microsoft.com/office/officeart/2005/8/layout/hierarchy3"/>
    <dgm:cxn modelId="{B3228DFF-67DC-485C-A99C-19678BCFD0EC}" srcId="{5DD90549-3BF6-40C6-B62C-F18978DF2E8F}" destId="{D844DB95-4EDE-41AC-A480-9E9AABB52288}" srcOrd="1" destOrd="0" parTransId="{DCEE5A13-2D27-4158-8BDC-80448CE52356}" sibTransId="{49268DC9-BF14-42E6-975F-BD410D18826E}"/>
    <dgm:cxn modelId="{9FDCF8A2-C996-4D9A-893A-CD35D693CF39}" srcId="{5DD90549-3BF6-40C6-B62C-F18978DF2E8F}" destId="{4ACCE759-42AE-4BC3-B3D0-6AE06367A53E}" srcOrd="0" destOrd="0" parTransId="{C53282D0-F0F7-4914-B5AA-11E069CEF65B}" sibTransId="{6526BF48-0406-43B5-8AB1-9D1E4571DB68}"/>
    <dgm:cxn modelId="{96759B5D-5C0F-4FA9-9F99-DA36E71E2F00}" type="presOf" srcId="{D5739AFB-F235-4388-BC5D-3F8FBED1C2AA}" destId="{EC434896-6A87-49CF-8556-D565B4305724}" srcOrd="0" destOrd="0" presId="urn:microsoft.com/office/officeart/2005/8/layout/hierarchy3"/>
    <dgm:cxn modelId="{B3E25C53-3F3E-4288-823E-E5F442BF7F34}" type="presOf" srcId="{5F4DAD0F-426F-43BE-B26E-48813D9C3F62}" destId="{D3D5836E-512D-43BE-A94C-2A470005EDC8}" srcOrd="0" destOrd="0" presId="urn:microsoft.com/office/officeart/2005/8/layout/hierarchy3"/>
    <dgm:cxn modelId="{2F1B1E8C-C8A0-403A-9BE6-2049F2E271A1}" srcId="{A14D9B5F-83BD-451C-8C79-D6C09C9369FD}" destId="{289B40FB-8927-495A-B4A0-AB19AEF49E17}" srcOrd="2" destOrd="0" parTransId="{FD3B5F81-CFA9-423B-A1D4-99575D91AA11}" sibTransId="{4E686435-128D-4BE0-85BB-061220CB187F}"/>
    <dgm:cxn modelId="{C7825862-AA29-40DF-840F-335A3A22DA03}" type="presOf" srcId="{A532765F-D0C2-4238-8171-43E84BF42884}" destId="{DB65C71C-7002-470F-84A4-202C724C3813}" srcOrd="0" destOrd="0" presId="urn:microsoft.com/office/officeart/2005/8/layout/hierarchy3"/>
    <dgm:cxn modelId="{358AE2C3-99D1-4FAD-A25A-614F5B7EBA4B}" type="presOf" srcId="{289B40FB-8927-495A-B4A0-AB19AEF49E17}" destId="{C264A3A7-3510-4D00-BABD-775D5269231B}" srcOrd="0" destOrd="0" presId="urn:microsoft.com/office/officeart/2005/8/layout/hierarchy3"/>
    <dgm:cxn modelId="{A6830CA6-C6B0-47B0-944A-3316A4B8341F}" type="presOf" srcId="{5DD90549-3BF6-40C6-B62C-F18978DF2E8F}" destId="{AF046DEF-13C3-4714-A23B-EE009480B67D}" srcOrd="1" destOrd="0" presId="urn:microsoft.com/office/officeart/2005/8/layout/hierarchy3"/>
    <dgm:cxn modelId="{062045C2-D63B-4DF3-93A6-B5E1B57F9121}" type="presOf" srcId="{F5BE659C-69E0-4643-85A3-B67FF12239D7}" destId="{C6512131-0753-444C-AA8E-D781241F97E9}" srcOrd="0" destOrd="0" presId="urn:microsoft.com/office/officeart/2005/8/layout/hierarchy3"/>
    <dgm:cxn modelId="{9B8C031F-686B-41DD-8CB5-80DD77FDCF76}" type="presOf" srcId="{ABD8C50E-9A96-4DF7-B3C2-D1A06FA18C2F}" destId="{F9595223-3462-4700-A2A5-C1B57BB19DB1}" srcOrd="0" destOrd="0" presId="urn:microsoft.com/office/officeart/2005/8/layout/hierarchy3"/>
    <dgm:cxn modelId="{E4533DDE-7212-4A36-9CCC-33A1BB290417}" type="presOf" srcId="{FD3B5F81-CFA9-423B-A1D4-99575D91AA11}" destId="{F119EB9D-9AE8-4E65-A8E4-321B9E73A008}" srcOrd="0" destOrd="0" presId="urn:microsoft.com/office/officeart/2005/8/layout/hierarchy3"/>
    <dgm:cxn modelId="{FC503B85-2A9C-4728-B979-A9F601D6C5E4}" type="presOf" srcId="{5DD90549-3BF6-40C6-B62C-F18978DF2E8F}" destId="{0478B4DE-2EA0-4D1F-8AB9-7FD141A4183F}" srcOrd="0" destOrd="0" presId="urn:microsoft.com/office/officeart/2005/8/layout/hierarchy3"/>
    <dgm:cxn modelId="{55419951-DA98-4DD2-B54F-304CDC359367}" type="presOf" srcId="{4ACCE759-42AE-4BC3-B3D0-6AE06367A53E}" destId="{DAEF355E-CCAA-42BA-A19E-D022B88D56D1}" srcOrd="0" destOrd="0" presId="urn:microsoft.com/office/officeart/2005/8/layout/hierarchy3"/>
    <dgm:cxn modelId="{F65C3BE4-F8BE-4322-81F1-12BEAEF7D45B}" type="presParOf" srcId="{F9595223-3462-4700-A2A5-C1B57BB19DB1}" destId="{B27A7379-C1ED-42A9-A65B-7113DE871345}" srcOrd="0" destOrd="0" presId="urn:microsoft.com/office/officeart/2005/8/layout/hierarchy3"/>
    <dgm:cxn modelId="{50EB14BE-F453-4569-B2B2-2B57FD14E437}" type="presParOf" srcId="{B27A7379-C1ED-42A9-A65B-7113DE871345}" destId="{6A606AA6-CEA7-453D-AEF6-9F66ED322E26}" srcOrd="0" destOrd="0" presId="urn:microsoft.com/office/officeart/2005/8/layout/hierarchy3"/>
    <dgm:cxn modelId="{917E7C14-8B0E-4F39-A887-84E6C4D55C2E}" type="presParOf" srcId="{6A606AA6-CEA7-453D-AEF6-9F66ED322E26}" destId="{D614EA87-580E-4CF4-AB73-6C4F61A26888}" srcOrd="0" destOrd="0" presId="urn:microsoft.com/office/officeart/2005/8/layout/hierarchy3"/>
    <dgm:cxn modelId="{1FD992BA-75D8-464A-A924-D2D522514B38}" type="presParOf" srcId="{6A606AA6-CEA7-453D-AEF6-9F66ED322E26}" destId="{15059B6A-1E33-44CE-BAD9-00C7AA9AA738}" srcOrd="1" destOrd="0" presId="urn:microsoft.com/office/officeart/2005/8/layout/hierarchy3"/>
    <dgm:cxn modelId="{7F98D739-4688-4203-BD1E-5158A3055843}" type="presParOf" srcId="{B27A7379-C1ED-42A9-A65B-7113DE871345}" destId="{F83816B5-3678-45F7-89B2-1796722AD582}" srcOrd="1" destOrd="0" presId="urn:microsoft.com/office/officeart/2005/8/layout/hierarchy3"/>
    <dgm:cxn modelId="{91FACD57-43BC-4905-8CCD-66BA312A2ADB}" type="presParOf" srcId="{F83816B5-3678-45F7-89B2-1796722AD582}" destId="{EC434896-6A87-49CF-8556-D565B4305724}" srcOrd="0" destOrd="0" presId="urn:microsoft.com/office/officeart/2005/8/layout/hierarchy3"/>
    <dgm:cxn modelId="{33528FA2-E2A5-41B1-AFB5-45D6E32D6E00}" type="presParOf" srcId="{F83816B5-3678-45F7-89B2-1796722AD582}" destId="{D3D5836E-512D-43BE-A94C-2A470005EDC8}" srcOrd="1" destOrd="0" presId="urn:microsoft.com/office/officeart/2005/8/layout/hierarchy3"/>
    <dgm:cxn modelId="{CCD8230F-F90D-4EC0-AE67-5E3726AFF784}" type="presParOf" srcId="{F83816B5-3678-45F7-89B2-1796722AD582}" destId="{BF6B6586-47EB-4140-8853-45151DD0A1BA}" srcOrd="2" destOrd="0" presId="urn:microsoft.com/office/officeart/2005/8/layout/hierarchy3"/>
    <dgm:cxn modelId="{327BB09A-DD33-4148-AD2C-FE617B3F0B37}" type="presParOf" srcId="{F83816B5-3678-45F7-89B2-1796722AD582}" destId="{DB65C71C-7002-470F-84A4-202C724C3813}" srcOrd="3" destOrd="0" presId="urn:microsoft.com/office/officeart/2005/8/layout/hierarchy3"/>
    <dgm:cxn modelId="{5131A094-4390-4711-8126-51F4E4335E75}" type="presParOf" srcId="{F83816B5-3678-45F7-89B2-1796722AD582}" destId="{F119EB9D-9AE8-4E65-A8E4-321B9E73A008}" srcOrd="4" destOrd="0" presId="urn:microsoft.com/office/officeart/2005/8/layout/hierarchy3"/>
    <dgm:cxn modelId="{235744BC-9586-4FF0-B602-543684DA7853}" type="presParOf" srcId="{F83816B5-3678-45F7-89B2-1796722AD582}" destId="{C264A3A7-3510-4D00-BABD-775D5269231B}" srcOrd="5" destOrd="0" presId="urn:microsoft.com/office/officeart/2005/8/layout/hierarchy3"/>
    <dgm:cxn modelId="{0481AE9E-A5D9-4B44-95C0-EAB773B2A7D8}" type="presParOf" srcId="{F9595223-3462-4700-A2A5-C1B57BB19DB1}" destId="{EA4F62C8-7C95-428D-9252-7CED811CA2A4}" srcOrd="1" destOrd="0" presId="urn:microsoft.com/office/officeart/2005/8/layout/hierarchy3"/>
    <dgm:cxn modelId="{57BAF7C3-090C-499E-AD11-8704D5BD3EF1}" type="presParOf" srcId="{EA4F62C8-7C95-428D-9252-7CED811CA2A4}" destId="{A540C0F9-8807-4AAC-80BD-92135FDA6389}" srcOrd="0" destOrd="0" presId="urn:microsoft.com/office/officeart/2005/8/layout/hierarchy3"/>
    <dgm:cxn modelId="{DF280928-82D5-4B4A-90C8-53BE90479A03}" type="presParOf" srcId="{A540C0F9-8807-4AAC-80BD-92135FDA6389}" destId="{0478B4DE-2EA0-4D1F-8AB9-7FD141A4183F}" srcOrd="0" destOrd="0" presId="urn:microsoft.com/office/officeart/2005/8/layout/hierarchy3"/>
    <dgm:cxn modelId="{B66E72B4-D458-4E67-8086-16EE9FD5ED60}" type="presParOf" srcId="{A540C0F9-8807-4AAC-80BD-92135FDA6389}" destId="{AF046DEF-13C3-4714-A23B-EE009480B67D}" srcOrd="1" destOrd="0" presId="urn:microsoft.com/office/officeart/2005/8/layout/hierarchy3"/>
    <dgm:cxn modelId="{9C20F94F-CD6C-4F94-BE87-1B430E710511}" type="presParOf" srcId="{EA4F62C8-7C95-428D-9252-7CED811CA2A4}" destId="{A6F45E8F-2660-41B4-8833-E3764428F7FF}" srcOrd="1" destOrd="0" presId="urn:microsoft.com/office/officeart/2005/8/layout/hierarchy3"/>
    <dgm:cxn modelId="{003E074A-2B46-4470-8E4A-54E7E957100E}" type="presParOf" srcId="{A6F45E8F-2660-41B4-8833-E3764428F7FF}" destId="{25F7E775-3AB9-4F7D-BAE1-6A44CD02C351}" srcOrd="0" destOrd="0" presId="urn:microsoft.com/office/officeart/2005/8/layout/hierarchy3"/>
    <dgm:cxn modelId="{D389FAF6-59BB-44F6-8E01-74F37D2704D8}" type="presParOf" srcId="{A6F45E8F-2660-41B4-8833-E3764428F7FF}" destId="{DAEF355E-CCAA-42BA-A19E-D022B88D56D1}" srcOrd="1" destOrd="0" presId="urn:microsoft.com/office/officeart/2005/8/layout/hierarchy3"/>
    <dgm:cxn modelId="{2901F914-8CCA-4116-A772-67B83DBACCD9}" type="presParOf" srcId="{A6F45E8F-2660-41B4-8833-E3764428F7FF}" destId="{9954044E-E2D9-48FB-A1AE-F96BA87EE837}" srcOrd="2" destOrd="0" presId="urn:microsoft.com/office/officeart/2005/8/layout/hierarchy3"/>
    <dgm:cxn modelId="{21A9D9BC-AC17-4BF3-93B7-E77D507FD128}" type="presParOf" srcId="{A6F45E8F-2660-41B4-8833-E3764428F7FF}" destId="{E764872E-4105-45E0-98AD-11F018A2FB59}" srcOrd="3" destOrd="0" presId="urn:microsoft.com/office/officeart/2005/8/layout/hierarchy3"/>
    <dgm:cxn modelId="{AF9827E9-E353-427F-B0D4-B69D8A724173}" type="presParOf" srcId="{A6F45E8F-2660-41B4-8833-E3764428F7FF}" destId="{8E92B9B5-488E-4C70-AC3A-A64BCC66707C}" srcOrd="4" destOrd="0" presId="urn:microsoft.com/office/officeart/2005/8/layout/hierarchy3"/>
    <dgm:cxn modelId="{B825EA99-4642-485B-9A2A-5E2BF31E87D8}" type="presParOf" srcId="{A6F45E8F-2660-41B4-8833-E3764428F7FF}" destId="{C6512131-0753-444C-AA8E-D781241F97E9}"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3CDC67F-F129-4E33-A1C9-FB68A06D48E6}" type="doc">
      <dgm:prSet loTypeId="urn:microsoft.com/office/officeart/2005/8/layout/process4" loCatId="list" qsTypeId="urn:microsoft.com/office/officeart/2005/8/quickstyle/simple2" qsCatId="simple" csTypeId="urn:microsoft.com/office/officeart/2005/8/colors/colorful5" csCatId="colorful" phldr="1"/>
      <dgm:spPr/>
      <dgm:t>
        <a:bodyPr/>
        <a:lstStyle/>
        <a:p>
          <a:endParaRPr lang="en-US"/>
        </a:p>
      </dgm:t>
    </dgm:pt>
    <dgm:pt modelId="{7047601C-188B-4FD0-A73B-4FE46F5F3F73}">
      <dgm:prSet phldrT="[Text]"/>
      <dgm:spPr/>
      <dgm:t>
        <a:bodyPr/>
        <a:lstStyle/>
        <a:p>
          <a:r>
            <a:rPr lang="en-US" dirty="0" smtClean="0"/>
            <a:t>Changes in Climate</a:t>
          </a:r>
          <a:endParaRPr lang="en-US" dirty="0"/>
        </a:p>
      </dgm:t>
    </dgm:pt>
    <dgm:pt modelId="{664710AA-7592-4C5F-8EAF-25DF5367C0DB}" type="parTrans" cxnId="{990A6E75-02A9-4202-ABD0-E340DA153C31}">
      <dgm:prSet/>
      <dgm:spPr/>
      <dgm:t>
        <a:bodyPr/>
        <a:lstStyle/>
        <a:p>
          <a:endParaRPr lang="en-US"/>
        </a:p>
      </dgm:t>
    </dgm:pt>
    <dgm:pt modelId="{C7B1034D-109E-4DE1-8296-2AD82C7FE443}" type="sibTrans" cxnId="{990A6E75-02A9-4202-ABD0-E340DA153C31}">
      <dgm:prSet/>
      <dgm:spPr/>
      <dgm:t>
        <a:bodyPr/>
        <a:lstStyle/>
        <a:p>
          <a:endParaRPr lang="en-US"/>
        </a:p>
      </dgm:t>
    </dgm:pt>
    <dgm:pt modelId="{46069B55-A9DC-4E5B-8B81-67A59FEBC412}">
      <dgm:prSet phldrT="[Text]"/>
      <dgm:spPr/>
      <dgm:t>
        <a:bodyPr/>
        <a:lstStyle/>
        <a:p>
          <a:r>
            <a:rPr lang="en-US" dirty="0" smtClean="0"/>
            <a:t>Temperature</a:t>
          </a:r>
          <a:endParaRPr lang="en-US" dirty="0"/>
        </a:p>
      </dgm:t>
    </dgm:pt>
    <dgm:pt modelId="{43250CA2-9345-49AA-AB4A-3A117DF0680A}" type="parTrans" cxnId="{3DCCAFEF-1C4E-49F7-86A7-9FA5FE02662E}">
      <dgm:prSet/>
      <dgm:spPr/>
      <dgm:t>
        <a:bodyPr/>
        <a:lstStyle/>
        <a:p>
          <a:endParaRPr lang="en-US"/>
        </a:p>
      </dgm:t>
    </dgm:pt>
    <dgm:pt modelId="{37249D73-CD03-4ABF-90E2-48605265D4A5}" type="sibTrans" cxnId="{3DCCAFEF-1C4E-49F7-86A7-9FA5FE02662E}">
      <dgm:prSet/>
      <dgm:spPr/>
      <dgm:t>
        <a:bodyPr/>
        <a:lstStyle/>
        <a:p>
          <a:endParaRPr lang="en-US"/>
        </a:p>
      </dgm:t>
    </dgm:pt>
    <dgm:pt modelId="{CA0350A5-7CAC-43F2-995D-E0F88EE522F3}">
      <dgm:prSet phldrT="[Text]"/>
      <dgm:spPr/>
      <dgm:t>
        <a:bodyPr/>
        <a:lstStyle/>
        <a:p>
          <a:r>
            <a:rPr lang="en-US" dirty="0" smtClean="0"/>
            <a:t>Precipitation</a:t>
          </a:r>
          <a:endParaRPr lang="en-US" dirty="0"/>
        </a:p>
      </dgm:t>
    </dgm:pt>
    <dgm:pt modelId="{ABAB3DFB-8974-4051-AF70-B7852D9186B6}" type="parTrans" cxnId="{74D3A341-61BC-40CB-8F9A-CFE9FBC951F5}">
      <dgm:prSet/>
      <dgm:spPr/>
      <dgm:t>
        <a:bodyPr/>
        <a:lstStyle/>
        <a:p>
          <a:endParaRPr lang="en-US"/>
        </a:p>
      </dgm:t>
    </dgm:pt>
    <dgm:pt modelId="{70CC0690-966D-4DEA-BD44-E8B4F5AB883C}" type="sibTrans" cxnId="{74D3A341-61BC-40CB-8F9A-CFE9FBC951F5}">
      <dgm:prSet/>
      <dgm:spPr/>
      <dgm:t>
        <a:bodyPr/>
        <a:lstStyle/>
        <a:p>
          <a:endParaRPr lang="en-US"/>
        </a:p>
      </dgm:t>
    </dgm:pt>
    <dgm:pt modelId="{110B364A-A4E7-4F26-9451-B8B696959F90}">
      <dgm:prSet phldrT="[Text]"/>
      <dgm:spPr/>
      <dgm:t>
        <a:bodyPr/>
        <a:lstStyle/>
        <a:p>
          <a:r>
            <a:rPr lang="en-US" dirty="0" smtClean="0"/>
            <a:t>Physical Effects</a:t>
          </a:r>
          <a:endParaRPr lang="en-US" dirty="0"/>
        </a:p>
      </dgm:t>
    </dgm:pt>
    <dgm:pt modelId="{FD0BF88F-4279-44D3-B10A-5FBE555F15B2}" type="parTrans" cxnId="{07227FA6-857C-40FA-A6E8-BDD9137A71A2}">
      <dgm:prSet/>
      <dgm:spPr/>
      <dgm:t>
        <a:bodyPr/>
        <a:lstStyle/>
        <a:p>
          <a:endParaRPr lang="en-US"/>
        </a:p>
      </dgm:t>
    </dgm:pt>
    <dgm:pt modelId="{292A90ED-4FC4-4944-A4E9-71F597E5BD22}" type="sibTrans" cxnId="{07227FA6-857C-40FA-A6E8-BDD9137A71A2}">
      <dgm:prSet/>
      <dgm:spPr/>
      <dgm:t>
        <a:bodyPr/>
        <a:lstStyle/>
        <a:p>
          <a:endParaRPr lang="en-US"/>
        </a:p>
      </dgm:t>
    </dgm:pt>
    <dgm:pt modelId="{3F1CA716-F805-4812-A5C3-7608D31F3E8B}">
      <dgm:prSet phldrT="[Text]"/>
      <dgm:spPr/>
      <dgm:t>
        <a:bodyPr/>
        <a:lstStyle/>
        <a:p>
          <a:r>
            <a:rPr lang="en-US" dirty="0" smtClean="0"/>
            <a:t>Increased Runoff of Pollutants, Changed Lake Physics</a:t>
          </a:r>
          <a:endParaRPr lang="en-US" dirty="0"/>
        </a:p>
      </dgm:t>
    </dgm:pt>
    <dgm:pt modelId="{7CE1BE8D-113A-467D-8404-3685D8DE42DC}" type="parTrans" cxnId="{FA7F522A-2B0C-4A25-B0B3-6658E0707838}">
      <dgm:prSet/>
      <dgm:spPr/>
      <dgm:t>
        <a:bodyPr/>
        <a:lstStyle/>
        <a:p>
          <a:endParaRPr lang="en-US"/>
        </a:p>
      </dgm:t>
    </dgm:pt>
    <dgm:pt modelId="{88F3F5D1-3F0B-49B2-AAD6-E6B6894B73E4}" type="sibTrans" cxnId="{FA7F522A-2B0C-4A25-B0B3-6658E0707838}">
      <dgm:prSet/>
      <dgm:spPr/>
      <dgm:t>
        <a:bodyPr/>
        <a:lstStyle/>
        <a:p>
          <a:endParaRPr lang="en-US"/>
        </a:p>
      </dgm:t>
    </dgm:pt>
    <dgm:pt modelId="{6F3E3CEE-8B87-4ED7-836B-3F1ABD118221}">
      <dgm:prSet phldrT="[Text]"/>
      <dgm:spPr/>
      <dgm:t>
        <a:bodyPr/>
        <a:lstStyle/>
        <a:p>
          <a:r>
            <a:rPr lang="en-US" dirty="0" smtClean="0"/>
            <a:t>Impacts</a:t>
          </a:r>
          <a:endParaRPr lang="en-US" dirty="0"/>
        </a:p>
      </dgm:t>
    </dgm:pt>
    <dgm:pt modelId="{DB2C5A93-6C6C-4D80-826F-C71014F794ED}" type="parTrans" cxnId="{8F0F50A4-AC9C-4521-A0E1-301EF6AE7745}">
      <dgm:prSet/>
      <dgm:spPr/>
      <dgm:t>
        <a:bodyPr/>
        <a:lstStyle/>
        <a:p>
          <a:endParaRPr lang="en-US"/>
        </a:p>
      </dgm:t>
    </dgm:pt>
    <dgm:pt modelId="{704B4209-499F-4481-A638-D9F8C8AD0A84}" type="sibTrans" cxnId="{8F0F50A4-AC9C-4521-A0E1-301EF6AE7745}">
      <dgm:prSet/>
      <dgm:spPr/>
      <dgm:t>
        <a:bodyPr/>
        <a:lstStyle/>
        <a:p>
          <a:endParaRPr lang="en-US"/>
        </a:p>
      </dgm:t>
    </dgm:pt>
    <dgm:pt modelId="{A5C3A73C-F298-4413-9D95-8FC86900341B}">
      <dgm:prSet phldrT="[Text]"/>
      <dgm:spPr/>
      <dgm:t>
        <a:bodyPr/>
        <a:lstStyle/>
        <a:p>
          <a:r>
            <a:rPr lang="en-US" dirty="0" smtClean="0"/>
            <a:t>Beach Closures, Algal Blooms, Dead Zones</a:t>
          </a:r>
          <a:endParaRPr lang="en-US" dirty="0"/>
        </a:p>
      </dgm:t>
    </dgm:pt>
    <dgm:pt modelId="{D2D56877-8D86-40B3-A072-2373381E2945}" type="parTrans" cxnId="{1D5A816A-9D37-4D44-B95C-F7C278394D12}">
      <dgm:prSet/>
      <dgm:spPr/>
      <dgm:t>
        <a:bodyPr/>
        <a:lstStyle/>
        <a:p>
          <a:endParaRPr lang="en-US"/>
        </a:p>
      </dgm:t>
    </dgm:pt>
    <dgm:pt modelId="{B250039C-CED6-43F7-BD53-DDA8231CF40D}" type="sibTrans" cxnId="{1D5A816A-9D37-4D44-B95C-F7C278394D12}">
      <dgm:prSet/>
      <dgm:spPr/>
      <dgm:t>
        <a:bodyPr/>
        <a:lstStyle/>
        <a:p>
          <a:endParaRPr lang="en-US"/>
        </a:p>
      </dgm:t>
    </dgm:pt>
    <dgm:pt modelId="{B7C57146-78D3-4638-A520-6B996A29E2BF}" type="pres">
      <dgm:prSet presAssocID="{73CDC67F-F129-4E33-A1C9-FB68A06D48E6}" presName="Name0" presStyleCnt="0">
        <dgm:presLayoutVars>
          <dgm:dir/>
          <dgm:animLvl val="lvl"/>
          <dgm:resizeHandles val="exact"/>
        </dgm:presLayoutVars>
      </dgm:prSet>
      <dgm:spPr/>
      <dgm:t>
        <a:bodyPr/>
        <a:lstStyle/>
        <a:p>
          <a:endParaRPr lang="en-US"/>
        </a:p>
      </dgm:t>
    </dgm:pt>
    <dgm:pt modelId="{A9B148C4-487A-4E33-A9EB-727C9831224B}" type="pres">
      <dgm:prSet presAssocID="{6F3E3CEE-8B87-4ED7-836B-3F1ABD118221}" presName="boxAndChildren" presStyleCnt="0"/>
      <dgm:spPr/>
    </dgm:pt>
    <dgm:pt modelId="{D3EC4225-C04E-481B-9C47-5A4D43445578}" type="pres">
      <dgm:prSet presAssocID="{6F3E3CEE-8B87-4ED7-836B-3F1ABD118221}" presName="parentTextBox" presStyleLbl="node1" presStyleIdx="0" presStyleCnt="3"/>
      <dgm:spPr/>
      <dgm:t>
        <a:bodyPr/>
        <a:lstStyle/>
        <a:p>
          <a:endParaRPr lang="en-US"/>
        </a:p>
      </dgm:t>
    </dgm:pt>
    <dgm:pt modelId="{32459BF9-0DAB-478E-846A-8A5C79FE1CEC}" type="pres">
      <dgm:prSet presAssocID="{6F3E3CEE-8B87-4ED7-836B-3F1ABD118221}" presName="entireBox" presStyleLbl="node1" presStyleIdx="0" presStyleCnt="3"/>
      <dgm:spPr/>
      <dgm:t>
        <a:bodyPr/>
        <a:lstStyle/>
        <a:p>
          <a:endParaRPr lang="en-US"/>
        </a:p>
      </dgm:t>
    </dgm:pt>
    <dgm:pt modelId="{0E7B5FBA-32F3-4631-86E2-8487A130CD85}" type="pres">
      <dgm:prSet presAssocID="{6F3E3CEE-8B87-4ED7-836B-3F1ABD118221}" presName="descendantBox" presStyleCnt="0"/>
      <dgm:spPr/>
    </dgm:pt>
    <dgm:pt modelId="{17647A96-71C5-438F-8E29-6785E3C20A58}" type="pres">
      <dgm:prSet presAssocID="{A5C3A73C-F298-4413-9D95-8FC86900341B}" presName="childTextBox" presStyleLbl="fgAccFollowNode1" presStyleIdx="0" presStyleCnt="4">
        <dgm:presLayoutVars>
          <dgm:bulletEnabled val="1"/>
        </dgm:presLayoutVars>
      </dgm:prSet>
      <dgm:spPr/>
      <dgm:t>
        <a:bodyPr/>
        <a:lstStyle/>
        <a:p>
          <a:endParaRPr lang="en-US"/>
        </a:p>
      </dgm:t>
    </dgm:pt>
    <dgm:pt modelId="{BC81C099-14CA-4B72-B67B-87945D55E8B1}" type="pres">
      <dgm:prSet presAssocID="{292A90ED-4FC4-4944-A4E9-71F597E5BD22}" presName="sp" presStyleCnt="0"/>
      <dgm:spPr/>
    </dgm:pt>
    <dgm:pt modelId="{145E2F76-770A-4152-83EF-55A449170DA9}" type="pres">
      <dgm:prSet presAssocID="{110B364A-A4E7-4F26-9451-B8B696959F90}" presName="arrowAndChildren" presStyleCnt="0"/>
      <dgm:spPr/>
    </dgm:pt>
    <dgm:pt modelId="{5003148A-8226-4C8E-8393-E1E197FB8C75}" type="pres">
      <dgm:prSet presAssocID="{110B364A-A4E7-4F26-9451-B8B696959F90}" presName="parentTextArrow" presStyleLbl="node1" presStyleIdx="0" presStyleCnt="3"/>
      <dgm:spPr/>
      <dgm:t>
        <a:bodyPr/>
        <a:lstStyle/>
        <a:p>
          <a:endParaRPr lang="en-US"/>
        </a:p>
      </dgm:t>
    </dgm:pt>
    <dgm:pt modelId="{4A2A4ABA-8ADF-4129-8279-DC36C1DEA89B}" type="pres">
      <dgm:prSet presAssocID="{110B364A-A4E7-4F26-9451-B8B696959F90}" presName="arrow" presStyleLbl="node1" presStyleIdx="1" presStyleCnt="3"/>
      <dgm:spPr/>
      <dgm:t>
        <a:bodyPr/>
        <a:lstStyle/>
        <a:p>
          <a:endParaRPr lang="en-US"/>
        </a:p>
      </dgm:t>
    </dgm:pt>
    <dgm:pt modelId="{D16D1BB7-0D93-4CA5-9C45-6B6B3F454EB2}" type="pres">
      <dgm:prSet presAssocID="{110B364A-A4E7-4F26-9451-B8B696959F90}" presName="descendantArrow" presStyleCnt="0"/>
      <dgm:spPr/>
    </dgm:pt>
    <dgm:pt modelId="{ABA240FF-0E03-4A19-B04D-7A28722F9D6D}" type="pres">
      <dgm:prSet presAssocID="{3F1CA716-F805-4812-A5C3-7608D31F3E8B}" presName="childTextArrow" presStyleLbl="fgAccFollowNode1" presStyleIdx="1" presStyleCnt="4">
        <dgm:presLayoutVars>
          <dgm:bulletEnabled val="1"/>
        </dgm:presLayoutVars>
      </dgm:prSet>
      <dgm:spPr/>
      <dgm:t>
        <a:bodyPr/>
        <a:lstStyle/>
        <a:p>
          <a:endParaRPr lang="en-US"/>
        </a:p>
      </dgm:t>
    </dgm:pt>
    <dgm:pt modelId="{F61F6C59-446B-45D1-9DB1-D7DB14F8C8D1}" type="pres">
      <dgm:prSet presAssocID="{C7B1034D-109E-4DE1-8296-2AD82C7FE443}" presName="sp" presStyleCnt="0"/>
      <dgm:spPr/>
    </dgm:pt>
    <dgm:pt modelId="{6568C3AF-54C6-4F67-833E-C232A2D66828}" type="pres">
      <dgm:prSet presAssocID="{7047601C-188B-4FD0-A73B-4FE46F5F3F73}" presName="arrowAndChildren" presStyleCnt="0"/>
      <dgm:spPr/>
    </dgm:pt>
    <dgm:pt modelId="{494EC68A-4F48-4647-9017-2F77E799E561}" type="pres">
      <dgm:prSet presAssocID="{7047601C-188B-4FD0-A73B-4FE46F5F3F73}" presName="parentTextArrow" presStyleLbl="node1" presStyleIdx="1" presStyleCnt="3"/>
      <dgm:spPr/>
      <dgm:t>
        <a:bodyPr/>
        <a:lstStyle/>
        <a:p>
          <a:endParaRPr lang="en-US"/>
        </a:p>
      </dgm:t>
    </dgm:pt>
    <dgm:pt modelId="{0C3D1FE8-D966-4DE6-BD84-8E41031DAED5}" type="pres">
      <dgm:prSet presAssocID="{7047601C-188B-4FD0-A73B-4FE46F5F3F73}" presName="arrow" presStyleLbl="node1" presStyleIdx="2" presStyleCnt="3"/>
      <dgm:spPr/>
      <dgm:t>
        <a:bodyPr/>
        <a:lstStyle/>
        <a:p>
          <a:endParaRPr lang="en-US"/>
        </a:p>
      </dgm:t>
    </dgm:pt>
    <dgm:pt modelId="{0208CE41-75B2-4E07-883C-F2C72549EF18}" type="pres">
      <dgm:prSet presAssocID="{7047601C-188B-4FD0-A73B-4FE46F5F3F73}" presName="descendantArrow" presStyleCnt="0"/>
      <dgm:spPr/>
    </dgm:pt>
    <dgm:pt modelId="{FDA2F2DA-8DB1-4707-9DED-78C035E67644}" type="pres">
      <dgm:prSet presAssocID="{46069B55-A9DC-4E5B-8B81-67A59FEBC412}" presName="childTextArrow" presStyleLbl="fgAccFollowNode1" presStyleIdx="2" presStyleCnt="4">
        <dgm:presLayoutVars>
          <dgm:bulletEnabled val="1"/>
        </dgm:presLayoutVars>
      </dgm:prSet>
      <dgm:spPr/>
      <dgm:t>
        <a:bodyPr/>
        <a:lstStyle/>
        <a:p>
          <a:endParaRPr lang="en-US"/>
        </a:p>
      </dgm:t>
    </dgm:pt>
    <dgm:pt modelId="{2C282157-CC76-4B35-B486-73BE528D2D0D}" type="pres">
      <dgm:prSet presAssocID="{CA0350A5-7CAC-43F2-995D-E0F88EE522F3}" presName="childTextArrow" presStyleLbl="fgAccFollowNode1" presStyleIdx="3" presStyleCnt="4">
        <dgm:presLayoutVars>
          <dgm:bulletEnabled val="1"/>
        </dgm:presLayoutVars>
      </dgm:prSet>
      <dgm:spPr/>
      <dgm:t>
        <a:bodyPr/>
        <a:lstStyle/>
        <a:p>
          <a:endParaRPr lang="en-US"/>
        </a:p>
      </dgm:t>
    </dgm:pt>
  </dgm:ptLst>
  <dgm:cxnLst>
    <dgm:cxn modelId="{6746DF57-91D2-497A-BC0C-9C5C5934A3CE}" type="presOf" srcId="{110B364A-A4E7-4F26-9451-B8B696959F90}" destId="{5003148A-8226-4C8E-8393-E1E197FB8C75}" srcOrd="0" destOrd="0" presId="urn:microsoft.com/office/officeart/2005/8/layout/process4"/>
    <dgm:cxn modelId="{3DCCAFEF-1C4E-49F7-86A7-9FA5FE02662E}" srcId="{7047601C-188B-4FD0-A73B-4FE46F5F3F73}" destId="{46069B55-A9DC-4E5B-8B81-67A59FEBC412}" srcOrd="0" destOrd="0" parTransId="{43250CA2-9345-49AA-AB4A-3A117DF0680A}" sibTransId="{37249D73-CD03-4ABF-90E2-48605265D4A5}"/>
    <dgm:cxn modelId="{990A6E75-02A9-4202-ABD0-E340DA153C31}" srcId="{73CDC67F-F129-4E33-A1C9-FB68A06D48E6}" destId="{7047601C-188B-4FD0-A73B-4FE46F5F3F73}" srcOrd="0" destOrd="0" parTransId="{664710AA-7592-4C5F-8EAF-25DF5367C0DB}" sibTransId="{C7B1034D-109E-4DE1-8296-2AD82C7FE443}"/>
    <dgm:cxn modelId="{D24D096E-9753-4CF6-ABF1-27543D7E28D4}" type="presOf" srcId="{7047601C-188B-4FD0-A73B-4FE46F5F3F73}" destId="{494EC68A-4F48-4647-9017-2F77E799E561}" srcOrd="0" destOrd="0" presId="urn:microsoft.com/office/officeart/2005/8/layout/process4"/>
    <dgm:cxn modelId="{DF952217-19E7-46F0-A5BF-C5705DB883BA}" type="presOf" srcId="{3F1CA716-F805-4812-A5C3-7608D31F3E8B}" destId="{ABA240FF-0E03-4A19-B04D-7A28722F9D6D}" srcOrd="0" destOrd="0" presId="urn:microsoft.com/office/officeart/2005/8/layout/process4"/>
    <dgm:cxn modelId="{BA13D4D9-102C-4F1E-AAB5-E024F2DD876C}" type="presOf" srcId="{73CDC67F-F129-4E33-A1C9-FB68A06D48E6}" destId="{B7C57146-78D3-4638-A520-6B996A29E2BF}" srcOrd="0" destOrd="0" presId="urn:microsoft.com/office/officeart/2005/8/layout/process4"/>
    <dgm:cxn modelId="{DE6BE86C-4410-4428-B879-1CC3B19EFE39}" type="presOf" srcId="{6F3E3CEE-8B87-4ED7-836B-3F1ABD118221}" destId="{32459BF9-0DAB-478E-846A-8A5C79FE1CEC}" srcOrd="1" destOrd="0" presId="urn:microsoft.com/office/officeart/2005/8/layout/process4"/>
    <dgm:cxn modelId="{07981212-06FA-4D71-A6F1-AD6C3E12E39B}" type="presOf" srcId="{7047601C-188B-4FD0-A73B-4FE46F5F3F73}" destId="{0C3D1FE8-D966-4DE6-BD84-8E41031DAED5}" srcOrd="1" destOrd="0" presId="urn:microsoft.com/office/officeart/2005/8/layout/process4"/>
    <dgm:cxn modelId="{1D5A816A-9D37-4D44-B95C-F7C278394D12}" srcId="{6F3E3CEE-8B87-4ED7-836B-3F1ABD118221}" destId="{A5C3A73C-F298-4413-9D95-8FC86900341B}" srcOrd="0" destOrd="0" parTransId="{D2D56877-8D86-40B3-A072-2373381E2945}" sibTransId="{B250039C-CED6-43F7-BD53-DDA8231CF40D}"/>
    <dgm:cxn modelId="{FA7F522A-2B0C-4A25-B0B3-6658E0707838}" srcId="{110B364A-A4E7-4F26-9451-B8B696959F90}" destId="{3F1CA716-F805-4812-A5C3-7608D31F3E8B}" srcOrd="0" destOrd="0" parTransId="{7CE1BE8D-113A-467D-8404-3685D8DE42DC}" sibTransId="{88F3F5D1-3F0B-49B2-AAD6-E6B6894B73E4}"/>
    <dgm:cxn modelId="{D14F5A61-66ED-4FC0-9229-9132F304A90B}" type="presOf" srcId="{A5C3A73C-F298-4413-9D95-8FC86900341B}" destId="{17647A96-71C5-438F-8E29-6785E3C20A58}" srcOrd="0" destOrd="0" presId="urn:microsoft.com/office/officeart/2005/8/layout/process4"/>
    <dgm:cxn modelId="{09C7144D-EEA6-487C-B974-E7D858F5413F}" type="presOf" srcId="{46069B55-A9DC-4E5B-8B81-67A59FEBC412}" destId="{FDA2F2DA-8DB1-4707-9DED-78C035E67644}" srcOrd="0" destOrd="0" presId="urn:microsoft.com/office/officeart/2005/8/layout/process4"/>
    <dgm:cxn modelId="{33A45988-74D4-40D9-B41C-8D9FE235FC17}" type="presOf" srcId="{CA0350A5-7CAC-43F2-995D-E0F88EE522F3}" destId="{2C282157-CC76-4B35-B486-73BE528D2D0D}" srcOrd="0" destOrd="0" presId="urn:microsoft.com/office/officeart/2005/8/layout/process4"/>
    <dgm:cxn modelId="{07227FA6-857C-40FA-A6E8-BDD9137A71A2}" srcId="{73CDC67F-F129-4E33-A1C9-FB68A06D48E6}" destId="{110B364A-A4E7-4F26-9451-B8B696959F90}" srcOrd="1" destOrd="0" parTransId="{FD0BF88F-4279-44D3-B10A-5FBE555F15B2}" sibTransId="{292A90ED-4FC4-4944-A4E9-71F597E5BD22}"/>
    <dgm:cxn modelId="{B4B18C10-A057-4802-A246-0ED62C307881}" type="presOf" srcId="{110B364A-A4E7-4F26-9451-B8B696959F90}" destId="{4A2A4ABA-8ADF-4129-8279-DC36C1DEA89B}" srcOrd="1" destOrd="0" presId="urn:microsoft.com/office/officeart/2005/8/layout/process4"/>
    <dgm:cxn modelId="{55636F9C-304C-4121-A071-973579CB0A1B}" type="presOf" srcId="{6F3E3CEE-8B87-4ED7-836B-3F1ABD118221}" destId="{D3EC4225-C04E-481B-9C47-5A4D43445578}" srcOrd="0" destOrd="0" presId="urn:microsoft.com/office/officeart/2005/8/layout/process4"/>
    <dgm:cxn modelId="{8F0F50A4-AC9C-4521-A0E1-301EF6AE7745}" srcId="{73CDC67F-F129-4E33-A1C9-FB68A06D48E6}" destId="{6F3E3CEE-8B87-4ED7-836B-3F1ABD118221}" srcOrd="2" destOrd="0" parTransId="{DB2C5A93-6C6C-4D80-826F-C71014F794ED}" sibTransId="{704B4209-499F-4481-A638-D9F8C8AD0A84}"/>
    <dgm:cxn modelId="{74D3A341-61BC-40CB-8F9A-CFE9FBC951F5}" srcId="{7047601C-188B-4FD0-A73B-4FE46F5F3F73}" destId="{CA0350A5-7CAC-43F2-995D-E0F88EE522F3}" srcOrd="1" destOrd="0" parTransId="{ABAB3DFB-8974-4051-AF70-B7852D9186B6}" sibTransId="{70CC0690-966D-4DEA-BD44-E8B4F5AB883C}"/>
    <dgm:cxn modelId="{FC62C93A-2F0A-466E-8FE5-295F31B89875}" type="presParOf" srcId="{B7C57146-78D3-4638-A520-6B996A29E2BF}" destId="{A9B148C4-487A-4E33-A9EB-727C9831224B}" srcOrd="0" destOrd="0" presId="urn:microsoft.com/office/officeart/2005/8/layout/process4"/>
    <dgm:cxn modelId="{1A8C2FB6-8A3C-400E-91EC-3205715D3D66}" type="presParOf" srcId="{A9B148C4-487A-4E33-A9EB-727C9831224B}" destId="{D3EC4225-C04E-481B-9C47-5A4D43445578}" srcOrd="0" destOrd="0" presId="urn:microsoft.com/office/officeart/2005/8/layout/process4"/>
    <dgm:cxn modelId="{9B87D3D6-EE63-4081-B51B-DA0570F013DB}" type="presParOf" srcId="{A9B148C4-487A-4E33-A9EB-727C9831224B}" destId="{32459BF9-0DAB-478E-846A-8A5C79FE1CEC}" srcOrd="1" destOrd="0" presId="urn:microsoft.com/office/officeart/2005/8/layout/process4"/>
    <dgm:cxn modelId="{6229AD89-F715-4120-84FF-932D3EDB2F46}" type="presParOf" srcId="{A9B148C4-487A-4E33-A9EB-727C9831224B}" destId="{0E7B5FBA-32F3-4631-86E2-8487A130CD85}" srcOrd="2" destOrd="0" presId="urn:microsoft.com/office/officeart/2005/8/layout/process4"/>
    <dgm:cxn modelId="{877B9337-CD44-4529-AE4D-59D57F963A40}" type="presParOf" srcId="{0E7B5FBA-32F3-4631-86E2-8487A130CD85}" destId="{17647A96-71C5-438F-8E29-6785E3C20A58}" srcOrd="0" destOrd="0" presId="urn:microsoft.com/office/officeart/2005/8/layout/process4"/>
    <dgm:cxn modelId="{62DAF6E7-8E32-46FA-9B74-B64B87F72D86}" type="presParOf" srcId="{B7C57146-78D3-4638-A520-6B996A29E2BF}" destId="{BC81C099-14CA-4B72-B67B-87945D55E8B1}" srcOrd="1" destOrd="0" presId="urn:microsoft.com/office/officeart/2005/8/layout/process4"/>
    <dgm:cxn modelId="{04CFFA5F-7C0A-4E62-8222-106BE41B8001}" type="presParOf" srcId="{B7C57146-78D3-4638-A520-6B996A29E2BF}" destId="{145E2F76-770A-4152-83EF-55A449170DA9}" srcOrd="2" destOrd="0" presId="urn:microsoft.com/office/officeart/2005/8/layout/process4"/>
    <dgm:cxn modelId="{976D5991-BDC1-4E66-AB6B-C825C8CD7EE7}" type="presParOf" srcId="{145E2F76-770A-4152-83EF-55A449170DA9}" destId="{5003148A-8226-4C8E-8393-E1E197FB8C75}" srcOrd="0" destOrd="0" presId="urn:microsoft.com/office/officeart/2005/8/layout/process4"/>
    <dgm:cxn modelId="{D1D67677-B71A-4B33-8BBE-31950A927A95}" type="presParOf" srcId="{145E2F76-770A-4152-83EF-55A449170DA9}" destId="{4A2A4ABA-8ADF-4129-8279-DC36C1DEA89B}" srcOrd="1" destOrd="0" presId="urn:microsoft.com/office/officeart/2005/8/layout/process4"/>
    <dgm:cxn modelId="{8CF14F19-1407-4E53-9F8D-BC307F062759}" type="presParOf" srcId="{145E2F76-770A-4152-83EF-55A449170DA9}" destId="{D16D1BB7-0D93-4CA5-9C45-6B6B3F454EB2}" srcOrd="2" destOrd="0" presId="urn:microsoft.com/office/officeart/2005/8/layout/process4"/>
    <dgm:cxn modelId="{4CFD6227-69B2-48A6-82FD-D959306B9689}" type="presParOf" srcId="{D16D1BB7-0D93-4CA5-9C45-6B6B3F454EB2}" destId="{ABA240FF-0E03-4A19-B04D-7A28722F9D6D}" srcOrd="0" destOrd="0" presId="urn:microsoft.com/office/officeart/2005/8/layout/process4"/>
    <dgm:cxn modelId="{D60EBAB3-3C13-4218-902D-D385949FC84E}" type="presParOf" srcId="{B7C57146-78D3-4638-A520-6B996A29E2BF}" destId="{F61F6C59-446B-45D1-9DB1-D7DB14F8C8D1}" srcOrd="3" destOrd="0" presId="urn:microsoft.com/office/officeart/2005/8/layout/process4"/>
    <dgm:cxn modelId="{0942F8E3-8F15-4FB6-84E9-EE51D8AC45EA}" type="presParOf" srcId="{B7C57146-78D3-4638-A520-6B996A29E2BF}" destId="{6568C3AF-54C6-4F67-833E-C232A2D66828}" srcOrd="4" destOrd="0" presId="urn:microsoft.com/office/officeart/2005/8/layout/process4"/>
    <dgm:cxn modelId="{F915F747-F7BF-4EBF-AB65-6BE3A12D8D31}" type="presParOf" srcId="{6568C3AF-54C6-4F67-833E-C232A2D66828}" destId="{494EC68A-4F48-4647-9017-2F77E799E561}" srcOrd="0" destOrd="0" presId="urn:microsoft.com/office/officeart/2005/8/layout/process4"/>
    <dgm:cxn modelId="{8D99B77D-DF42-40D6-AD2D-98C42C2F18E1}" type="presParOf" srcId="{6568C3AF-54C6-4F67-833E-C232A2D66828}" destId="{0C3D1FE8-D966-4DE6-BD84-8E41031DAED5}" srcOrd="1" destOrd="0" presId="urn:microsoft.com/office/officeart/2005/8/layout/process4"/>
    <dgm:cxn modelId="{DE2A6D70-6655-4AD7-BE7F-FDAF7945FA92}" type="presParOf" srcId="{6568C3AF-54C6-4F67-833E-C232A2D66828}" destId="{0208CE41-75B2-4E07-883C-F2C72549EF18}" srcOrd="2" destOrd="0" presId="urn:microsoft.com/office/officeart/2005/8/layout/process4"/>
    <dgm:cxn modelId="{2B07CC80-4228-450E-B0BC-62C199E9E491}" type="presParOf" srcId="{0208CE41-75B2-4E07-883C-F2C72549EF18}" destId="{FDA2F2DA-8DB1-4707-9DED-78C035E67644}" srcOrd="0" destOrd="0" presId="urn:microsoft.com/office/officeart/2005/8/layout/process4"/>
    <dgm:cxn modelId="{FC6B84D9-140B-4CCB-A296-FFBA162BD8C2}" type="presParOf" srcId="{0208CE41-75B2-4E07-883C-F2C72549EF18}" destId="{2C282157-CC76-4B35-B486-73BE528D2D0D}"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4EA87-580E-4CF4-AB73-6C4F61A26888}">
      <dsp:nvSpPr>
        <dsp:cNvPr id="0" name=""/>
        <dsp:cNvSpPr/>
      </dsp:nvSpPr>
      <dsp:spPr>
        <a:xfrm>
          <a:off x="335258" y="2782"/>
          <a:ext cx="1903325" cy="95166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kern="1200" dirty="0" smtClean="0"/>
            <a:t>Temperature</a:t>
          </a:r>
          <a:endParaRPr lang="en-US" sz="2600" kern="1200" dirty="0"/>
        </a:p>
      </dsp:txBody>
      <dsp:txXfrm>
        <a:off x="363131" y="30655"/>
        <a:ext cx="1847579" cy="895916"/>
      </dsp:txXfrm>
    </dsp:sp>
    <dsp:sp modelId="{EC434896-6A87-49CF-8556-D565B4305724}">
      <dsp:nvSpPr>
        <dsp:cNvPr id="0" name=""/>
        <dsp:cNvSpPr/>
      </dsp:nvSpPr>
      <dsp:spPr>
        <a:xfrm>
          <a:off x="525591" y="954445"/>
          <a:ext cx="190332" cy="713747"/>
        </a:xfrm>
        <a:custGeom>
          <a:avLst/>
          <a:gdLst/>
          <a:ahLst/>
          <a:cxnLst/>
          <a:rect l="0" t="0" r="0" b="0"/>
          <a:pathLst>
            <a:path>
              <a:moveTo>
                <a:pt x="0" y="0"/>
              </a:moveTo>
              <a:lnTo>
                <a:pt x="0" y="713747"/>
              </a:lnTo>
              <a:lnTo>
                <a:pt x="190332" y="71374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D5836E-512D-43BE-A94C-2A470005EDC8}">
      <dsp:nvSpPr>
        <dsp:cNvPr id="0" name=""/>
        <dsp:cNvSpPr/>
      </dsp:nvSpPr>
      <dsp:spPr>
        <a:xfrm>
          <a:off x="715923" y="1192360"/>
          <a:ext cx="1522660" cy="95166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Averages</a:t>
          </a:r>
          <a:endParaRPr lang="en-US" sz="2300" kern="1200" dirty="0"/>
        </a:p>
      </dsp:txBody>
      <dsp:txXfrm>
        <a:off x="743796" y="1220233"/>
        <a:ext cx="1466914" cy="895916"/>
      </dsp:txXfrm>
    </dsp:sp>
    <dsp:sp modelId="{BF6B6586-47EB-4140-8853-45151DD0A1BA}">
      <dsp:nvSpPr>
        <dsp:cNvPr id="0" name=""/>
        <dsp:cNvSpPr/>
      </dsp:nvSpPr>
      <dsp:spPr>
        <a:xfrm>
          <a:off x="525591" y="954445"/>
          <a:ext cx="190332" cy="1903325"/>
        </a:xfrm>
        <a:custGeom>
          <a:avLst/>
          <a:gdLst/>
          <a:ahLst/>
          <a:cxnLst/>
          <a:rect l="0" t="0" r="0" b="0"/>
          <a:pathLst>
            <a:path>
              <a:moveTo>
                <a:pt x="0" y="0"/>
              </a:moveTo>
              <a:lnTo>
                <a:pt x="0" y="1903325"/>
              </a:lnTo>
              <a:lnTo>
                <a:pt x="190332" y="190332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65C71C-7002-470F-84A4-202C724C3813}">
      <dsp:nvSpPr>
        <dsp:cNvPr id="0" name=""/>
        <dsp:cNvSpPr/>
      </dsp:nvSpPr>
      <dsp:spPr>
        <a:xfrm>
          <a:off x="715923" y="2381939"/>
          <a:ext cx="1522660" cy="95166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Extremes</a:t>
          </a:r>
          <a:endParaRPr lang="en-US" sz="2300" kern="1200" dirty="0"/>
        </a:p>
      </dsp:txBody>
      <dsp:txXfrm>
        <a:off x="743796" y="2409812"/>
        <a:ext cx="1466914" cy="895916"/>
      </dsp:txXfrm>
    </dsp:sp>
    <dsp:sp modelId="{F119EB9D-9AE8-4E65-A8E4-321B9E73A008}">
      <dsp:nvSpPr>
        <dsp:cNvPr id="0" name=""/>
        <dsp:cNvSpPr/>
      </dsp:nvSpPr>
      <dsp:spPr>
        <a:xfrm>
          <a:off x="525591" y="954445"/>
          <a:ext cx="190332" cy="3092904"/>
        </a:xfrm>
        <a:custGeom>
          <a:avLst/>
          <a:gdLst/>
          <a:ahLst/>
          <a:cxnLst/>
          <a:rect l="0" t="0" r="0" b="0"/>
          <a:pathLst>
            <a:path>
              <a:moveTo>
                <a:pt x="0" y="0"/>
              </a:moveTo>
              <a:lnTo>
                <a:pt x="0" y="3092904"/>
              </a:lnTo>
              <a:lnTo>
                <a:pt x="190332" y="309290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64A3A7-3510-4D00-BABD-775D5269231B}">
      <dsp:nvSpPr>
        <dsp:cNvPr id="0" name=""/>
        <dsp:cNvSpPr/>
      </dsp:nvSpPr>
      <dsp:spPr>
        <a:xfrm>
          <a:off x="715923" y="3571517"/>
          <a:ext cx="1522660" cy="95166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Seasonality</a:t>
          </a:r>
          <a:endParaRPr lang="en-US" sz="2300" kern="1200" dirty="0"/>
        </a:p>
      </dsp:txBody>
      <dsp:txXfrm>
        <a:off x="743796" y="3599390"/>
        <a:ext cx="1466914" cy="895916"/>
      </dsp:txXfrm>
    </dsp:sp>
    <dsp:sp modelId="{0478B4DE-2EA0-4D1F-8AB9-7FD141A4183F}">
      <dsp:nvSpPr>
        <dsp:cNvPr id="0" name=""/>
        <dsp:cNvSpPr/>
      </dsp:nvSpPr>
      <dsp:spPr>
        <a:xfrm>
          <a:off x="2714415" y="2782"/>
          <a:ext cx="1903325" cy="951662"/>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kern="1200" dirty="0" smtClean="0"/>
            <a:t>Precipitation</a:t>
          </a:r>
          <a:endParaRPr lang="en-US" sz="2600" kern="1200" dirty="0"/>
        </a:p>
      </dsp:txBody>
      <dsp:txXfrm>
        <a:off x="2742288" y="30655"/>
        <a:ext cx="1847579" cy="895916"/>
      </dsp:txXfrm>
    </dsp:sp>
    <dsp:sp modelId="{25F7E775-3AB9-4F7D-BAE1-6A44CD02C351}">
      <dsp:nvSpPr>
        <dsp:cNvPr id="0" name=""/>
        <dsp:cNvSpPr/>
      </dsp:nvSpPr>
      <dsp:spPr>
        <a:xfrm>
          <a:off x="2904748" y="954445"/>
          <a:ext cx="190332" cy="713747"/>
        </a:xfrm>
        <a:custGeom>
          <a:avLst/>
          <a:gdLst/>
          <a:ahLst/>
          <a:cxnLst/>
          <a:rect l="0" t="0" r="0" b="0"/>
          <a:pathLst>
            <a:path>
              <a:moveTo>
                <a:pt x="0" y="0"/>
              </a:moveTo>
              <a:lnTo>
                <a:pt x="0" y="713747"/>
              </a:lnTo>
              <a:lnTo>
                <a:pt x="190332" y="71374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EF355E-CCAA-42BA-A19E-D022B88D56D1}">
      <dsp:nvSpPr>
        <dsp:cNvPr id="0" name=""/>
        <dsp:cNvSpPr/>
      </dsp:nvSpPr>
      <dsp:spPr>
        <a:xfrm>
          <a:off x="3095080" y="1192360"/>
          <a:ext cx="1522660" cy="95166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Averages</a:t>
          </a:r>
          <a:endParaRPr lang="en-US" sz="2300" kern="1200" dirty="0"/>
        </a:p>
      </dsp:txBody>
      <dsp:txXfrm>
        <a:off x="3122953" y="1220233"/>
        <a:ext cx="1466914" cy="895916"/>
      </dsp:txXfrm>
    </dsp:sp>
    <dsp:sp modelId="{9954044E-E2D9-48FB-A1AE-F96BA87EE837}">
      <dsp:nvSpPr>
        <dsp:cNvPr id="0" name=""/>
        <dsp:cNvSpPr/>
      </dsp:nvSpPr>
      <dsp:spPr>
        <a:xfrm>
          <a:off x="2904748" y="954445"/>
          <a:ext cx="190332" cy="1903325"/>
        </a:xfrm>
        <a:custGeom>
          <a:avLst/>
          <a:gdLst/>
          <a:ahLst/>
          <a:cxnLst/>
          <a:rect l="0" t="0" r="0" b="0"/>
          <a:pathLst>
            <a:path>
              <a:moveTo>
                <a:pt x="0" y="0"/>
              </a:moveTo>
              <a:lnTo>
                <a:pt x="0" y="1903325"/>
              </a:lnTo>
              <a:lnTo>
                <a:pt x="190332" y="190332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64872E-4105-45E0-98AD-11F018A2FB59}">
      <dsp:nvSpPr>
        <dsp:cNvPr id="0" name=""/>
        <dsp:cNvSpPr/>
      </dsp:nvSpPr>
      <dsp:spPr>
        <a:xfrm>
          <a:off x="3095080" y="2381939"/>
          <a:ext cx="1522660" cy="95166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Extremes</a:t>
          </a:r>
        </a:p>
      </dsp:txBody>
      <dsp:txXfrm>
        <a:off x="3122953" y="2409812"/>
        <a:ext cx="1466914" cy="895916"/>
      </dsp:txXfrm>
    </dsp:sp>
    <dsp:sp modelId="{8E92B9B5-488E-4C70-AC3A-A64BCC66707C}">
      <dsp:nvSpPr>
        <dsp:cNvPr id="0" name=""/>
        <dsp:cNvSpPr/>
      </dsp:nvSpPr>
      <dsp:spPr>
        <a:xfrm>
          <a:off x="2904748" y="954445"/>
          <a:ext cx="190332" cy="3092904"/>
        </a:xfrm>
        <a:custGeom>
          <a:avLst/>
          <a:gdLst/>
          <a:ahLst/>
          <a:cxnLst/>
          <a:rect l="0" t="0" r="0" b="0"/>
          <a:pathLst>
            <a:path>
              <a:moveTo>
                <a:pt x="0" y="0"/>
              </a:moveTo>
              <a:lnTo>
                <a:pt x="0" y="3092904"/>
              </a:lnTo>
              <a:lnTo>
                <a:pt x="190332" y="309290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512131-0753-444C-AA8E-D781241F97E9}">
      <dsp:nvSpPr>
        <dsp:cNvPr id="0" name=""/>
        <dsp:cNvSpPr/>
      </dsp:nvSpPr>
      <dsp:spPr>
        <a:xfrm>
          <a:off x="3095080" y="3571517"/>
          <a:ext cx="1522660" cy="95166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Seasonality</a:t>
          </a:r>
        </a:p>
      </dsp:txBody>
      <dsp:txXfrm>
        <a:off x="3122953" y="3599390"/>
        <a:ext cx="1466914" cy="895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8A827DE-DA19-42D7-890C-5C36C69E2B00}" type="datetimeFigureOut">
              <a:rPr lang="en-US" smtClean="0"/>
              <a:pPr/>
              <a:t>8/28/2014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FE269DF-DDEB-40E0-B728-BE1EE293406C}" type="slidenum">
              <a:rPr lang="en-US" smtClean="0"/>
              <a:pPr/>
              <a:t>‹#›</a:t>
            </a:fld>
            <a:endParaRPr lang="en-US"/>
          </a:p>
        </p:txBody>
      </p:sp>
    </p:spTree>
    <p:extLst>
      <p:ext uri="{BB962C8B-B14F-4D97-AF65-F5344CB8AC3E}">
        <p14:creationId xmlns:p14="http://schemas.microsoft.com/office/powerpoint/2010/main" val="824067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6272009-105B-4CF4-8752-812F597A4D04}" type="datetimeFigureOut">
              <a:rPr lang="en-US" smtClean="0"/>
              <a:pPr/>
              <a:t>8/28/2014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00A1B0B-2C11-4032-A715-CEC7458D15CD}" type="slidenum">
              <a:rPr lang="en-US" smtClean="0"/>
              <a:pPr/>
              <a:t>‹#›</a:t>
            </a:fld>
            <a:endParaRPr lang="en-US"/>
          </a:p>
        </p:txBody>
      </p:sp>
    </p:spTree>
    <p:extLst>
      <p:ext uri="{BB962C8B-B14F-4D97-AF65-F5344CB8AC3E}">
        <p14:creationId xmlns:p14="http://schemas.microsoft.com/office/powerpoint/2010/main" val="57942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grida.no/climate/ipcc_tar/wg1/005.htm" TargetMode="External"/><Relationship Id="rId3" Type="http://schemas.openxmlformats.org/officeDocument/2006/relationships/hyperlink" Target="http://en.wikipedia.org/wiki/Temperature" TargetMode="External"/><Relationship Id="rId7" Type="http://schemas.openxmlformats.org/officeDocument/2006/relationships/hyperlink" Target="http://en.wikipedia.org/wiki/Intergovernmental_Panel_on_Climate_Chang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data.giss.nasa.gov/gistemp/graphs/Fig.A2.txt" TargetMode="External"/><Relationship Id="rId5" Type="http://schemas.openxmlformats.org/officeDocument/2006/relationships/hyperlink" Target="http://en.wikipedia.org/wiki/Goddard_Institute_for_Space_Studies" TargetMode="External"/><Relationship Id="rId4" Type="http://schemas.openxmlformats.org/officeDocument/2006/relationships/hyperlink" Target="http://en.wikipedia.org/wiki/NASA"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image shows the instrumental record of global average </a:t>
            </a:r>
            <a:r>
              <a:rPr lang="en-US" dirty="0" smtClean="0">
                <a:hlinkClick r:id="rId3" tooltip="Wikipedia:Temperature"/>
              </a:rPr>
              <a:t>temperatures</a:t>
            </a:r>
            <a:r>
              <a:rPr lang="en-US" dirty="0" smtClean="0"/>
              <a:t> as compiled by the </a:t>
            </a:r>
            <a:r>
              <a:rPr lang="en-US" dirty="0" smtClean="0">
                <a:hlinkClick r:id="rId4" tooltip="Wikipedia:NASA"/>
              </a:rPr>
              <a:t>NASA</a:t>
            </a:r>
            <a:r>
              <a:rPr lang="en-US" dirty="0" smtClean="0"/>
              <a:t>'s </a:t>
            </a:r>
            <a:r>
              <a:rPr lang="en-US" dirty="0" smtClean="0">
                <a:hlinkClick r:id="rId5" tooltip="Wikipedia:Goddard Institute for Space Studies"/>
              </a:rPr>
              <a:t>Goddard Institute for Space Studies</a:t>
            </a:r>
            <a:r>
              <a:rPr lang="en-US" dirty="0" smtClean="0"/>
              <a:t>. The </a:t>
            </a:r>
            <a:r>
              <a:rPr lang="en-US" dirty="0" smtClean="0">
                <a:hlinkClick r:id="rId6" tooltip="http://data.giss.nasa.gov/gistemp/graphs/Fig.A2.txt"/>
              </a:rPr>
              <a:t>data set</a:t>
            </a:r>
            <a:r>
              <a:rPr lang="en-US" dirty="0" smtClean="0"/>
              <a:t> used follows the methodology outlined by Hansen et al. (2006). Following the common practice of the </a:t>
            </a:r>
            <a:r>
              <a:rPr lang="en-US" dirty="0" smtClean="0">
                <a:hlinkClick r:id="rId7" tooltip="Wikipedia:Intergovernmental Panel on Climate Change"/>
              </a:rPr>
              <a:t>Intergovernmental Panel on Climate Change</a:t>
            </a:r>
            <a:r>
              <a:rPr lang="en-US" dirty="0" smtClean="0"/>
              <a:t>, the zero on this figure is the mean temperature from 1961-1990.</a:t>
            </a:r>
          </a:p>
          <a:p>
            <a:r>
              <a:rPr lang="en-US" dirty="0" smtClean="0"/>
              <a:t>The uncertainty in the analysis of global temperature is discussed in </a:t>
            </a:r>
            <a:r>
              <a:rPr lang="en-US" dirty="0" err="1" smtClean="0"/>
              <a:t>Foland</a:t>
            </a:r>
            <a:r>
              <a:rPr lang="en-US" dirty="0" smtClean="0"/>
              <a:t> et al. (2001) and </a:t>
            </a:r>
            <a:r>
              <a:rPr lang="en-US" dirty="0" err="1" smtClean="0"/>
              <a:t>Brohan</a:t>
            </a:r>
            <a:r>
              <a:rPr lang="en-US" dirty="0" smtClean="0"/>
              <a:t> et al. (2006). They estimate that global averages since ~1950 can be expected to be within ~0.05 °C of reported values with 95% confidence. In the recent period, these uncertainties are driven primarily by considering the potential impact of regions where no temperature record is available. For averages prior to ~1890, the uncertainty reaches ~0.15 °C driven primarily by limited sampling and the effects of changes in sea surface measurement techniques. Uncertainties between 1980 and 1890 are intermediate between these values.</a:t>
            </a:r>
          </a:p>
          <a:p>
            <a:r>
              <a:rPr lang="en-US" dirty="0" smtClean="0"/>
              <a:t>Incorporating such uncertainties, </a:t>
            </a:r>
            <a:r>
              <a:rPr lang="en-US" dirty="0" err="1" smtClean="0"/>
              <a:t>Foland</a:t>
            </a:r>
            <a:r>
              <a:rPr lang="en-US" dirty="0" smtClean="0"/>
              <a:t> et al. (2001) estimated the global temperature change from 1901 to 2000 as 0.57 ± 0.17 °C, which contributed to the 0.6 ± 0.2 °C estimate reported by the </a:t>
            </a:r>
            <a:r>
              <a:rPr lang="en-US" dirty="0" smtClean="0">
                <a:hlinkClick r:id="rId7" tooltip="Wikipedia:Intergovernmental Panel on Climate Change"/>
              </a:rPr>
              <a:t>Intergovernmental Panel on Climate Change</a:t>
            </a:r>
            <a:r>
              <a:rPr lang="en-US" dirty="0" smtClean="0"/>
              <a:t> (IPCC 2001a, </a:t>
            </a:r>
            <a:r>
              <a:rPr lang="en-US" dirty="0" smtClean="0">
                <a:hlinkClick r:id="rId8" tooltip="http://www.grida.no/climate/ipcc_tar/wg1/005.htm"/>
              </a:rPr>
              <a:t>[1]</a:t>
            </a:r>
            <a:r>
              <a:rPr lang="en-US" dirty="0" smtClean="0"/>
              <a:t>). Both estimates are 95% confidence intervals.</a:t>
            </a:r>
          </a:p>
          <a:p>
            <a:endParaRPr lang="en-US" dirty="0"/>
          </a:p>
        </p:txBody>
      </p:sp>
      <p:sp>
        <p:nvSpPr>
          <p:cNvPr id="4" name="Slide Number Placeholder 3"/>
          <p:cNvSpPr>
            <a:spLocks noGrp="1"/>
          </p:cNvSpPr>
          <p:nvPr>
            <p:ph type="sldNum" sz="quarter" idx="10"/>
          </p:nvPr>
        </p:nvSpPr>
        <p:spPr/>
        <p:txBody>
          <a:bodyPr/>
          <a:lstStyle/>
          <a:p>
            <a:fld id="{C00A1B0B-2C11-4032-A715-CEC7458D15CD}"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0A1B0B-2C11-4032-A715-CEC7458D15CD}"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0A1B0B-2C11-4032-A715-CEC7458D15CD}"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Based on historical records, the current rate of winter ice decline, Lake Superior could have periods of little to no open-lake ice during a typical winter within three decades. (Austin and Colman, 2007)</a:t>
            </a:r>
          </a:p>
          <a:p>
            <a:endParaRPr lang="en-US" dirty="0"/>
          </a:p>
        </p:txBody>
      </p:sp>
      <p:sp>
        <p:nvSpPr>
          <p:cNvPr id="4" name="Slide Number Placeholder 3"/>
          <p:cNvSpPr>
            <a:spLocks noGrp="1"/>
          </p:cNvSpPr>
          <p:nvPr>
            <p:ph type="sldNum" sz="quarter" idx="10"/>
          </p:nvPr>
        </p:nvSpPr>
        <p:spPr/>
        <p:txBody>
          <a:bodyPr/>
          <a:lstStyle/>
          <a:p>
            <a:fld id="{C00A1B0B-2C11-4032-A715-CEC7458D15CD}"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Based on data from the National Climatic Data Center for the cooperative observer network and updated from Kunkel et al. (2004)</a:t>
            </a:r>
            <a:endParaRPr lang="en-US" dirty="0"/>
          </a:p>
        </p:txBody>
      </p:sp>
      <p:sp>
        <p:nvSpPr>
          <p:cNvPr id="4" name="Slide Number Placeholder 3"/>
          <p:cNvSpPr>
            <a:spLocks noGrp="1"/>
          </p:cNvSpPr>
          <p:nvPr>
            <p:ph type="sldNum" sz="quarter" idx="10"/>
          </p:nvPr>
        </p:nvSpPr>
        <p:spPr/>
        <p:txBody>
          <a:bodyPr/>
          <a:lstStyle/>
          <a:p>
            <a:fld id="{C00A1B0B-2C11-4032-A715-CEC7458D15CD}" type="slidenum">
              <a:rPr lang="en-US" smtClean="0"/>
              <a:pPr/>
              <a:t>17</a:t>
            </a:fld>
            <a:endParaRPr lang="en-US"/>
          </a:p>
        </p:txBody>
      </p:sp>
    </p:spTree>
    <p:extLst>
      <p:ext uri="{BB962C8B-B14F-4D97-AF65-F5344CB8AC3E}">
        <p14:creationId xmlns:p14="http://schemas.microsoft.com/office/powerpoint/2010/main" val="1659207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0A1B0B-2C11-4032-A715-CEC7458D15CD}" type="slidenum">
              <a:rPr lang="en-US" smtClean="0"/>
              <a:pPr/>
              <a:t>19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United States climate division trends in frequency of precipitation events of 7-day duration exceeding a 1-yr recurrence interval</a:t>
            </a:r>
          </a:p>
          <a:p>
            <a:r>
              <a:rPr lang="en-US" dirty="0" smtClean="0"/>
              <a:t>for 1931–96. Shaded circles indicate upward trends while open circles indicate downward trends. The magnitude of the trend is given in</a:t>
            </a:r>
          </a:p>
          <a:p>
            <a:r>
              <a:rPr lang="en-US" dirty="0" smtClean="0"/>
              <a:t>terms of the percent increase or decrease over the period 1931–96, relative to the 1931–96 mean. As indicated by the key, the magnitude</a:t>
            </a:r>
          </a:p>
          <a:p>
            <a:r>
              <a:rPr lang="en-US" dirty="0" smtClean="0"/>
              <a:t>of the trend is linearly proportional to the radius of the circle. A tail attached to the upper right indicates positive trends with local significance</a:t>
            </a:r>
          </a:p>
          <a:p>
            <a:r>
              <a:rPr lang="en-US" dirty="0" smtClean="0"/>
              <a:t>at the 5% level, two-tailed test; a tail attached to the upper left indicates locally significant negative trends. An ‘‘3’’ indicates a climate</a:t>
            </a:r>
          </a:p>
          <a:p>
            <a:r>
              <a:rPr lang="en-US" dirty="0" smtClean="0"/>
              <a:t>division with no stations with complete records for the period 1931–96.</a:t>
            </a:r>
          </a:p>
          <a:p>
            <a:endParaRPr lang="en-US" dirty="0" smtClean="0"/>
          </a:p>
          <a:p>
            <a:r>
              <a:rPr lang="en-US" dirty="0" smtClean="0"/>
              <a:t>Right: Percent per decade change in precipitation</a:t>
            </a:r>
            <a:r>
              <a:rPr lang="en-US" baseline="0" dirty="0" smtClean="0"/>
              <a:t> delivered by the 10 wettest days in a year from 1901-2000.</a:t>
            </a:r>
            <a:endParaRPr lang="en-US" dirty="0"/>
          </a:p>
        </p:txBody>
      </p:sp>
      <p:sp>
        <p:nvSpPr>
          <p:cNvPr id="4" name="Slide Number Placeholder 3"/>
          <p:cNvSpPr>
            <a:spLocks noGrp="1"/>
          </p:cNvSpPr>
          <p:nvPr>
            <p:ph type="sldNum" sz="quarter" idx="10"/>
          </p:nvPr>
        </p:nvSpPr>
        <p:spPr/>
        <p:txBody>
          <a:bodyPr/>
          <a:lstStyle/>
          <a:p>
            <a:fld id="{C00A1B0B-2C11-4032-A715-CEC7458D15CD}" type="slidenum">
              <a:rPr lang="en-US" smtClean="0"/>
              <a:pPr/>
              <a:t>20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dirty="0" smtClean="0"/>
              <a:t>Hellmann et al (2010)</a:t>
            </a:r>
          </a:p>
          <a:p>
            <a:endParaRPr lang="en-US" dirty="0" smtClean="0"/>
          </a:p>
          <a:p>
            <a:pPr defTabSz="931774"/>
            <a:r>
              <a:rPr lang="en-US" dirty="0" err="1" smtClean="0"/>
              <a:t>Sousounis</a:t>
            </a:r>
            <a:r>
              <a:rPr lang="en-US" dirty="0" smtClean="0"/>
              <a:t> and </a:t>
            </a:r>
            <a:r>
              <a:rPr lang="en-US" dirty="0" err="1" smtClean="0"/>
              <a:t>Bisanz</a:t>
            </a:r>
            <a:r>
              <a:rPr lang="en-US" dirty="0" smtClean="0"/>
              <a:t> (2000)</a:t>
            </a:r>
          </a:p>
          <a:p>
            <a:endParaRPr lang="en-US" dirty="0"/>
          </a:p>
        </p:txBody>
      </p:sp>
      <p:sp>
        <p:nvSpPr>
          <p:cNvPr id="4" name="Slide Number Placeholder 3"/>
          <p:cNvSpPr>
            <a:spLocks noGrp="1"/>
          </p:cNvSpPr>
          <p:nvPr>
            <p:ph type="sldNum" sz="quarter" idx="10"/>
          </p:nvPr>
        </p:nvSpPr>
        <p:spPr/>
        <p:txBody>
          <a:bodyPr/>
          <a:lstStyle/>
          <a:p>
            <a:fld id="{C00A1B0B-2C11-4032-A715-CEC7458D15CD}" type="slidenum">
              <a:rPr lang="en-US" smtClean="0"/>
              <a:pPr/>
              <a:t>39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 Changes in length of frost-free season and dates of last spring and ﬁrst autumn frost over</a:t>
            </a:r>
          </a:p>
          <a:p>
            <a:r>
              <a:rPr lang="en-US" dirty="0" smtClean="0"/>
              <a:t>the Midwest states. Historical data on the frost-free season is shown from 1900–2000, based on</a:t>
            </a:r>
          </a:p>
          <a:p>
            <a:r>
              <a:rPr lang="en-US" dirty="0" smtClean="0"/>
              <a:t>daily minimum temperature records gridded from over 300 stations around the Midwest (Kunkel</a:t>
            </a:r>
          </a:p>
          <a:p>
            <a:r>
              <a:rPr lang="en-US" dirty="0" smtClean="0"/>
              <a:t>et al. 1998). HadCM3 projections from 2001–2099, based on daily minimum temperature outputs</a:t>
            </a:r>
          </a:p>
          <a:p>
            <a:r>
              <a:rPr lang="en-US" dirty="0" smtClean="0"/>
              <a:t>calibrated to historical growing season lengths over the reference period 1961–1990, are shown in</a:t>
            </a:r>
          </a:p>
          <a:p>
            <a:r>
              <a:rPr lang="en-US" dirty="0" smtClean="0"/>
              <a:t>black for the higher A1FI scenario and gray for the lower B1 SRES emission scenario. Bars show</a:t>
            </a:r>
          </a:p>
          <a:p>
            <a:r>
              <a:rPr lang="en-US" smtClean="0"/>
              <a:t>year-to-year variability while solid lines indicate 10-year running means.</a:t>
            </a:r>
            <a:endParaRPr lang="en-US"/>
          </a:p>
        </p:txBody>
      </p:sp>
      <p:sp>
        <p:nvSpPr>
          <p:cNvPr id="4" name="Slide Number Placeholder 3"/>
          <p:cNvSpPr>
            <a:spLocks noGrp="1"/>
          </p:cNvSpPr>
          <p:nvPr>
            <p:ph type="sldNum" sz="quarter" idx="10"/>
          </p:nvPr>
        </p:nvSpPr>
        <p:spPr/>
        <p:txBody>
          <a:bodyPr/>
          <a:lstStyle/>
          <a:p>
            <a:fld id="{C00A1B0B-2C11-4032-A715-CEC7458D15CD}" type="slidenum">
              <a:rPr lang="en-US" smtClean="0"/>
              <a:pPr/>
              <a:t>40</a:t>
            </a:fld>
            <a:endParaRPr lang="en-US"/>
          </a:p>
        </p:txBody>
      </p:sp>
    </p:spTree>
    <p:extLst>
      <p:ext uri="{BB962C8B-B14F-4D97-AF65-F5344CB8AC3E}">
        <p14:creationId xmlns:p14="http://schemas.microsoft.com/office/powerpoint/2010/main" val="73651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atin typeface="Cambr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282E2-AE7B-4358-B370-DC34F0B97BAA}" type="datetimeFigureOut">
              <a:rPr lang="en-US" smtClean="0"/>
              <a:pPr/>
              <a:t>8/28/2014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282E2-AE7B-4358-B370-DC34F0B97BAA}" type="datetimeFigureOut">
              <a:rPr lang="en-US" smtClean="0"/>
              <a:pPr/>
              <a:t>8/28/2014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282E2-AE7B-4358-B370-DC34F0B97BAA}" type="datetimeFigureOut">
              <a:rPr lang="en-US" smtClean="0"/>
              <a:pPr/>
              <a:t>8/28/2014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effectLst>
            <a:outerShdw blurRad="50800" dist="38100" dir="2700000" algn="tl" rotWithShape="0">
              <a:prstClr val="black">
                <a:alpha val="15000"/>
              </a:prstClr>
            </a:outerShdw>
          </a:effectLst>
        </p:spPr>
        <p:txBody>
          <a:bodyPr/>
          <a:lstStyle>
            <a:lvl1pPr>
              <a:defRPr b="1">
                <a:latin typeface="Cambr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381000" y="1143000"/>
            <a:ext cx="96012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Picture 2" descr="C:\Documents and Settings\danbro\Desktop\GLISA\GLISA logos\GLISA Logo simple medium.jpg"/>
          <p:cNvPicPr>
            <a:picLocks noChangeAspect="1" noChangeArrowheads="1"/>
          </p:cNvPicPr>
          <p:nvPr userDrawn="1"/>
        </p:nvPicPr>
        <p:blipFill>
          <a:blip r:embed="rId2" cstate="print"/>
          <a:srcRect/>
          <a:stretch>
            <a:fillRect/>
          </a:stretch>
        </p:blipFill>
        <p:spPr bwMode="auto">
          <a:xfrm>
            <a:off x="7821612" y="6477000"/>
            <a:ext cx="1246188" cy="295275"/>
          </a:xfrm>
          <a:prstGeom prst="rect">
            <a:avLst/>
          </a:prstGeom>
          <a:noFill/>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282E2-AE7B-4358-B370-DC34F0B97BAA}" type="datetimeFigureOut">
              <a:rPr lang="en-US" smtClean="0"/>
              <a:pPr/>
              <a:t>8/28/2014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282E2-AE7B-4358-B370-DC34F0B97BAA}" type="datetimeFigureOut">
              <a:rPr lang="en-US" smtClean="0"/>
              <a:pPr/>
              <a:t>8/28/2014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282E2-AE7B-4358-B370-DC34F0B97BAA}" type="datetimeFigureOut">
              <a:rPr lang="en-US" smtClean="0"/>
              <a:pPr/>
              <a:t>8/28/2014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282E2-AE7B-4358-B370-DC34F0B97BAA}" type="datetimeFigureOut">
              <a:rPr lang="en-US" smtClean="0"/>
              <a:pPr/>
              <a:t>8/28/2014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282E2-AE7B-4358-B370-DC34F0B97BAA}" type="datetimeFigureOut">
              <a:rPr lang="en-US" smtClean="0"/>
              <a:pPr/>
              <a:t>8/28/2014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282E2-AE7B-4358-B370-DC34F0B97BAA}" type="datetimeFigureOut">
              <a:rPr lang="en-US" smtClean="0"/>
              <a:pPr/>
              <a:t>8/28/2014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282E2-AE7B-4358-B370-DC34F0B97BAA}" type="datetimeFigureOut">
              <a:rPr lang="en-US" smtClean="0"/>
              <a:pPr/>
              <a:t>8/28/2014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3ED91-3D0F-493A-8801-50AE4FA3F4B8}"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282E2-AE7B-4358-B370-DC34F0B97BAA}" type="datetimeFigureOut">
              <a:rPr lang="en-US" smtClean="0"/>
              <a:pPr/>
              <a:t>8/28/2014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3ED91-3D0F-493A-8801-50AE4FA3F4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81400"/>
            <a:ext cx="7772400" cy="1470025"/>
          </a:xfrm>
          <a:effectLst>
            <a:outerShdw blurRad="50800" dist="38100" dir="2700000" algn="tl" rotWithShape="0">
              <a:prstClr val="black">
                <a:alpha val="15000"/>
              </a:prstClr>
            </a:outerShdw>
          </a:effectLst>
        </p:spPr>
        <p:txBody>
          <a:bodyPr/>
          <a:lstStyle/>
          <a:p>
            <a:r>
              <a:rPr lang="en-US" b="1" dirty="0" smtClean="0">
                <a:latin typeface="Cambria" pitchFamily="18" charset="0"/>
              </a:rPr>
              <a:t>CLIMATE CHANGE IN THE GREAT LAKES REGION</a:t>
            </a:r>
            <a:endParaRPr lang="en-US" b="1" dirty="0">
              <a:latin typeface="Cambria" pitchFamily="18" charset="0"/>
            </a:endParaRPr>
          </a:p>
        </p:txBody>
      </p:sp>
      <p:pic>
        <p:nvPicPr>
          <p:cNvPr id="1027" name="Picture 3" descr="C:\Documents and Settings\danbro\Desktop\Climate Change in the Great Lakes graphic medium.jpg"/>
          <p:cNvPicPr>
            <a:picLocks noChangeAspect="1" noChangeArrowheads="1"/>
          </p:cNvPicPr>
          <p:nvPr/>
        </p:nvPicPr>
        <p:blipFill>
          <a:blip r:embed="rId2" cstate="print"/>
          <a:srcRect/>
          <a:stretch>
            <a:fillRect/>
          </a:stretch>
        </p:blipFill>
        <p:spPr bwMode="auto">
          <a:xfrm>
            <a:off x="1981200" y="152400"/>
            <a:ext cx="5181600" cy="3642199"/>
          </a:xfrm>
          <a:prstGeom prst="rect">
            <a:avLst/>
          </a:prstGeom>
          <a:noFill/>
        </p:spPr>
      </p:pic>
      <p:cxnSp>
        <p:nvCxnSpPr>
          <p:cNvPr id="8" name="Straight Connector 7"/>
          <p:cNvCxnSpPr/>
          <p:nvPr/>
        </p:nvCxnSpPr>
        <p:spPr>
          <a:xfrm>
            <a:off x="-152400" y="5334000"/>
            <a:ext cx="92964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descr="GLISA Logo-full color.jpg"/>
          <p:cNvPicPr>
            <a:picLocks noChangeAspect="1"/>
          </p:cNvPicPr>
          <p:nvPr/>
        </p:nvPicPr>
        <p:blipFill>
          <a:blip r:embed="rId3" cstate="screen"/>
          <a:stretch>
            <a:fillRect/>
          </a:stretch>
        </p:blipFill>
        <p:spPr>
          <a:xfrm>
            <a:off x="2819400" y="5539655"/>
            <a:ext cx="3505200" cy="1089745"/>
          </a:xfrm>
          <a:prstGeom prst="rect">
            <a:avLst/>
          </a:prstGeom>
        </p:spPr>
      </p:pic>
      <p:pic>
        <p:nvPicPr>
          <p:cNvPr id="11" name="Picture 3"/>
          <p:cNvPicPr>
            <a:picLocks noChangeAspect="1" noChangeArrowheads="1"/>
          </p:cNvPicPr>
          <p:nvPr/>
        </p:nvPicPr>
        <p:blipFill>
          <a:blip r:embed="rId4" cstate="screen"/>
          <a:srcRect/>
          <a:stretch>
            <a:fillRect/>
          </a:stretch>
        </p:blipFill>
        <p:spPr bwMode="auto">
          <a:xfrm>
            <a:off x="6858000" y="5842705"/>
            <a:ext cx="2133602" cy="253295"/>
          </a:xfrm>
          <a:prstGeom prst="rect">
            <a:avLst/>
          </a:prstGeom>
          <a:noFill/>
          <a:ln w="9525">
            <a:noFill/>
            <a:miter lim="800000"/>
            <a:headEnd/>
            <a:tailEnd/>
          </a:ln>
        </p:spPr>
      </p:pic>
      <p:pic>
        <p:nvPicPr>
          <p:cNvPr id="12" name="Picture 2"/>
          <p:cNvPicPr>
            <a:picLocks noChangeAspect="1" noChangeArrowheads="1"/>
          </p:cNvPicPr>
          <p:nvPr/>
        </p:nvPicPr>
        <p:blipFill>
          <a:blip r:embed="rId5" cstate="screen"/>
          <a:srcRect/>
          <a:stretch>
            <a:fillRect/>
          </a:stretch>
        </p:blipFill>
        <p:spPr bwMode="auto">
          <a:xfrm>
            <a:off x="228600" y="5669906"/>
            <a:ext cx="2057400" cy="654694"/>
          </a:xfrm>
          <a:prstGeom prst="rect">
            <a:avLst/>
          </a:prstGeom>
          <a:noFill/>
          <a:ln w="9525">
            <a:noFill/>
            <a:miter lim="800000"/>
            <a:headEnd/>
            <a:tailEnd/>
          </a:ln>
        </p:spPr>
      </p:pic>
      <p:pic>
        <p:nvPicPr>
          <p:cNvPr id="13" name="Picture 2"/>
          <p:cNvPicPr>
            <a:picLocks noChangeAspect="1" noChangeArrowheads="1"/>
          </p:cNvPicPr>
          <p:nvPr/>
        </p:nvPicPr>
        <p:blipFill>
          <a:blip r:embed="rId6" cstate="screen"/>
          <a:srcRect/>
          <a:stretch>
            <a:fillRect/>
          </a:stretch>
        </p:blipFill>
        <p:spPr bwMode="auto">
          <a:xfrm>
            <a:off x="0" y="0"/>
            <a:ext cx="1104292" cy="1142999"/>
          </a:xfrm>
          <a:prstGeom prst="rect">
            <a:avLst/>
          </a:prstGeom>
          <a:noFill/>
          <a:ln w="9525">
            <a:noFill/>
            <a:miter lim="800000"/>
            <a:headEnd/>
            <a:tailEnd/>
          </a:ln>
        </p:spPr>
      </p:pic>
      <p:sp>
        <p:nvSpPr>
          <p:cNvPr id="9" name="TextBox 8"/>
          <p:cNvSpPr txBox="1"/>
          <p:nvPr/>
        </p:nvSpPr>
        <p:spPr>
          <a:xfrm>
            <a:off x="2438400" y="4888468"/>
            <a:ext cx="4191000" cy="369332"/>
          </a:xfrm>
          <a:prstGeom prst="rect">
            <a:avLst/>
          </a:prstGeom>
          <a:noFill/>
        </p:spPr>
        <p:txBody>
          <a:bodyPr wrap="square" rtlCol="0">
            <a:spAutoFit/>
          </a:bodyPr>
          <a:lstStyle/>
          <a:p>
            <a:pPr algn="ctr"/>
            <a:r>
              <a:rPr lang="en-US" dirty="0" smtClean="0">
                <a:solidFill>
                  <a:schemeClr val="tx1">
                    <a:lumMod val="75000"/>
                    <a:lumOff val="25000"/>
                  </a:schemeClr>
                </a:solidFill>
              </a:rPr>
              <a:t>Daniel Brown, Research Associate, GLISA</a:t>
            </a:r>
            <a:endParaRPr lang="en-US"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nbro\Desktop\Michigan Average Annual Tempera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36345"/>
            <a:ext cx="6617132" cy="45834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normAutofit/>
          </a:bodyPr>
          <a:lstStyle/>
          <a:p>
            <a:r>
              <a:rPr lang="en-US" sz="3600" b="1" dirty="0" smtClean="0">
                <a:latin typeface="Cambria" pitchFamily="18" charset="0"/>
              </a:rPr>
              <a:t>Observed Michigan Temperature</a:t>
            </a:r>
            <a:endParaRPr lang="en-US" sz="3600" b="1" dirty="0">
              <a:latin typeface="Cambria"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583816296"/>
              </p:ext>
            </p:extLst>
          </p:nvPr>
        </p:nvGraphicFramePr>
        <p:xfrm>
          <a:off x="6858000" y="1981200"/>
          <a:ext cx="2057400" cy="3209394"/>
        </p:xfrm>
        <a:graphic>
          <a:graphicData uri="http://schemas.openxmlformats.org/drawingml/2006/table">
            <a:tbl>
              <a:tblPr firstRow="1" firstCol="1" bandRow="1">
                <a:tableStyleId>{5C22544A-7EE6-4342-B048-85BDC9FD1C3A}</a:tableStyleId>
              </a:tblPr>
              <a:tblGrid>
                <a:gridCol w="1212367"/>
                <a:gridCol w="845033"/>
              </a:tblGrid>
              <a:tr h="1026409">
                <a:tc gridSpan="2">
                  <a:txBody>
                    <a:bodyPr/>
                    <a:lstStyle/>
                    <a:p>
                      <a:pPr marL="0" marR="0" algn="ctr">
                        <a:spcBef>
                          <a:spcPts val="0"/>
                        </a:spcBef>
                        <a:spcAft>
                          <a:spcPts val="0"/>
                        </a:spcAft>
                      </a:pPr>
                      <a:r>
                        <a:rPr lang="en-US" sz="1600" dirty="0">
                          <a:effectLst/>
                        </a:rPr>
                        <a:t>Changes in </a:t>
                      </a:r>
                      <a:r>
                        <a:rPr lang="en-US" sz="1600" dirty="0" smtClean="0">
                          <a:effectLst/>
                        </a:rPr>
                        <a:t>Average </a:t>
                      </a:r>
                      <a:r>
                        <a:rPr lang="en-US" sz="1600" dirty="0">
                          <a:effectLst/>
                        </a:rPr>
                        <a:t>Temperature (°F)</a:t>
                      </a:r>
                      <a:br>
                        <a:rPr lang="en-US" sz="1600" dirty="0">
                          <a:effectLst/>
                        </a:rPr>
                      </a:br>
                      <a:r>
                        <a:rPr lang="en-US" sz="1600" dirty="0">
                          <a:effectLst/>
                        </a:rPr>
                        <a:t>from 1951-1980 to 1981-2010</a:t>
                      </a:r>
                      <a:endParaRPr lang="en-US" sz="1600" dirty="0">
                        <a:effectLst/>
                        <a:latin typeface="Calibri"/>
                        <a:ea typeface="Calibri"/>
                        <a:cs typeface="Times New Roman"/>
                      </a:endParaRPr>
                    </a:p>
                  </a:txBody>
                  <a:tcPr marL="68580" marR="68580" marT="0" marB="0"/>
                </a:tc>
                <a:tc hMerge="1">
                  <a:txBody>
                    <a:bodyPr/>
                    <a:lstStyle/>
                    <a:p>
                      <a:endParaRPr lang="en-US"/>
                    </a:p>
                  </a:txBody>
                  <a:tcPr/>
                </a:tc>
              </a:tr>
              <a:tr h="434798">
                <a:tc>
                  <a:txBody>
                    <a:bodyPr/>
                    <a:lstStyle/>
                    <a:p>
                      <a:pPr marL="0" marR="0">
                        <a:spcBef>
                          <a:spcPts val="0"/>
                        </a:spcBef>
                        <a:spcAft>
                          <a:spcPts val="0"/>
                        </a:spcAft>
                      </a:pPr>
                      <a:r>
                        <a:rPr lang="en-US" sz="1600" dirty="0">
                          <a:effectLst/>
                        </a:rPr>
                        <a:t>Annual</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b="1" dirty="0" smtClean="0">
                          <a:effectLst/>
                        </a:rPr>
                        <a:t>0.9</a:t>
                      </a:r>
                      <a:endParaRPr lang="en-US" sz="1600" b="1" dirty="0">
                        <a:effectLst/>
                        <a:latin typeface="Calibri"/>
                        <a:ea typeface="Calibri"/>
                        <a:cs typeface="Times New Roman"/>
                      </a:endParaRPr>
                    </a:p>
                  </a:txBody>
                  <a:tcPr marL="68580" marR="68580" marT="0" marB="0" anchor="ctr"/>
                </a:tc>
              </a:tr>
              <a:tr h="443793">
                <a:tc>
                  <a:txBody>
                    <a:bodyPr/>
                    <a:lstStyle/>
                    <a:p>
                      <a:pPr marL="0" marR="0">
                        <a:spcBef>
                          <a:spcPts val="0"/>
                        </a:spcBef>
                        <a:spcAft>
                          <a:spcPts val="0"/>
                        </a:spcAft>
                      </a:pPr>
                      <a:r>
                        <a:rPr lang="en-US" sz="1600" dirty="0" smtClean="0">
                          <a:effectLst/>
                        </a:rPr>
                        <a:t>Winter</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smtClean="0">
                          <a:effectLst/>
                        </a:rPr>
                        <a:t>1.9</a:t>
                      </a:r>
                      <a:endParaRPr lang="en-US" sz="1600" dirty="0">
                        <a:effectLst/>
                        <a:latin typeface="Calibri"/>
                        <a:ea typeface="Calibri"/>
                        <a:cs typeface="Times New Roman"/>
                      </a:endParaRPr>
                    </a:p>
                  </a:txBody>
                  <a:tcPr marL="68580" marR="68580" marT="0" marB="0" anchor="ctr"/>
                </a:tc>
              </a:tr>
              <a:tr h="434798">
                <a:tc>
                  <a:txBody>
                    <a:bodyPr/>
                    <a:lstStyle/>
                    <a:p>
                      <a:pPr marL="0" marR="0">
                        <a:spcBef>
                          <a:spcPts val="0"/>
                        </a:spcBef>
                        <a:spcAft>
                          <a:spcPts val="0"/>
                        </a:spcAft>
                      </a:pPr>
                      <a:r>
                        <a:rPr lang="en-US" sz="1600" dirty="0" smtClean="0">
                          <a:effectLst/>
                        </a:rPr>
                        <a:t>Spring</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smtClean="0">
                          <a:effectLst/>
                        </a:rPr>
                        <a:t>1.1</a:t>
                      </a:r>
                      <a:endParaRPr lang="en-US" sz="1600" dirty="0">
                        <a:effectLst/>
                        <a:latin typeface="Calibri"/>
                        <a:ea typeface="Calibri"/>
                        <a:cs typeface="Times New Roman"/>
                      </a:endParaRPr>
                    </a:p>
                  </a:txBody>
                  <a:tcPr marL="68580" marR="68580" marT="0" marB="0" anchor="ctr"/>
                </a:tc>
              </a:tr>
              <a:tr h="434798">
                <a:tc>
                  <a:txBody>
                    <a:bodyPr/>
                    <a:lstStyle/>
                    <a:p>
                      <a:pPr marL="0" marR="0">
                        <a:spcBef>
                          <a:spcPts val="0"/>
                        </a:spcBef>
                        <a:spcAft>
                          <a:spcPts val="0"/>
                        </a:spcAft>
                      </a:pPr>
                      <a:r>
                        <a:rPr lang="en-US" sz="1600" dirty="0" smtClean="0">
                          <a:effectLst/>
                        </a:rPr>
                        <a:t>Summer</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kern="1200" dirty="0" smtClean="0">
                          <a:solidFill>
                            <a:schemeClr val="dk1"/>
                          </a:solidFill>
                          <a:latin typeface="+mn-lt"/>
                          <a:ea typeface="+mn-ea"/>
                          <a:cs typeface="+mn-cs"/>
                        </a:rPr>
                        <a:t>0.5</a:t>
                      </a:r>
                      <a:endParaRPr lang="en-US" sz="1600" dirty="0">
                        <a:effectLst/>
                        <a:latin typeface="Calibri"/>
                        <a:ea typeface="Calibri"/>
                        <a:cs typeface="Times New Roman"/>
                      </a:endParaRPr>
                    </a:p>
                  </a:txBody>
                  <a:tcPr marL="68580" marR="68580" marT="0" marB="0" anchor="ctr"/>
                </a:tc>
              </a:tr>
              <a:tr h="434798">
                <a:tc>
                  <a:txBody>
                    <a:bodyPr/>
                    <a:lstStyle/>
                    <a:p>
                      <a:pPr marL="0" marR="0">
                        <a:spcBef>
                          <a:spcPts val="0"/>
                        </a:spcBef>
                        <a:spcAft>
                          <a:spcPts val="0"/>
                        </a:spcAft>
                      </a:pPr>
                      <a:r>
                        <a:rPr lang="en-US" sz="1600" dirty="0" smtClean="0">
                          <a:effectLst/>
                        </a:rPr>
                        <a:t>Fall</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smtClean="0">
                          <a:effectLst/>
                        </a:rPr>
                        <a:t>-</a:t>
                      </a:r>
                      <a:r>
                        <a:rPr lang="en-US" sz="1800" kern="1200" dirty="0" smtClean="0">
                          <a:solidFill>
                            <a:schemeClr val="dk1"/>
                          </a:solidFill>
                          <a:latin typeface="+mn-lt"/>
                          <a:ea typeface="+mn-ea"/>
                          <a:cs typeface="+mn-cs"/>
                        </a:rPr>
                        <a:t>0.1</a:t>
                      </a:r>
                      <a:endParaRPr lang="en-US" sz="1600" dirty="0">
                        <a:effectLst/>
                        <a:latin typeface="Calibri"/>
                        <a:ea typeface="Calibri"/>
                        <a:cs typeface="Times New Roman"/>
                      </a:endParaRPr>
                    </a:p>
                  </a:txBody>
                  <a:tcPr marL="68580" marR="68580" marT="0"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latin typeface="Cambria" pitchFamily="18" charset="0"/>
              </a:rPr>
              <a:t>Migrating Plant Hardiness Zones</a:t>
            </a:r>
            <a:endParaRPr lang="en-US" sz="3600" b="1" dirty="0">
              <a:latin typeface="Cambria" pitchFamily="18" charset="0"/>
            </a:endParaRPr>
          </a:p>
        </p:txBody>
      </p:sp>
      <p:cxnSp>
        <p:nvCxnSpPr>
          <p:cNvPr id="7" name="Straight Connector 6"/>
          <p:cNvCxnSpPr/>
          <p:nvPr/>
        </p:nvCxnSpPr>
        <p:spPr>
          <a:xfrm>
            <a:off x="-381000" y="1143000"/>
            <a:ext cx="96012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0" name="Picture 2" descr="C:\Documents and Settings\danbro\Desktop\GLISA\GLISA logos\GLISA Logo simple medium.jpg"/>
          <p:cNvPicPr>
            <a:picLocks noChangeAspect="1" noChangeArrowheads="1"/>
          </p:cNvPicPr>
          <p:nvPr/>
        </p:nvPicPr>
        <p:blipFill>
          <a:blip r:embed="rId3" cstate="print"/>
          <a:srcRect/>
          <a:stretch>
            <a:fillRect/>
          </a:stretch>
        </p:blipFill>
        <p:spPr bwMode="auto">
          <a:xfrm>
            <a:off x="7821612" y="6477000"/>
            <a:ext cx="1246188" cy="295275"/>
          </a:xfrm>
          <a:prstGeom prst="rect">
            <a:avLst/>
          </a:prstGeom>
          <a:noFill/>
        </p:spPr>
      </p:pic>
      <p:grpSp>
        <p:nvGrpSpPr>
          <p:cNvPr id="11" name="Group 19"/>
          <p:cNvGrpSpPr>
            <a:grpSpLocks/>
          </p:cNvGrpSpPr>
          <p:nvPr/>
        </p:nvGrpSpPr>
        <p:grpSpPr bwMode="auto">
          <a:xfrm>
            <a:off x="411162" y="1525588"/>
            <a:ext cx="4313238" cy="3808412"/>
            <a:chOff x="432" y="1018"/>
            <a:chExt cx="2400" cy="2014"/>
          </a:xfrm>
        </p:grpSpPr>
        <p:pic>
          <p:nvPicPr>
            <p:cNvPr id="13" name="Picture 2" descr="USDA2006_changes"/>
            <p:cNvPicPr>
              <a:picLocks noChangeAspect="1" noChangeArrowheads="1"/>
            </p:cNvPicPr>
            <p:nvPr/>
          </p:nvPicPr>
          <p:blipFill>
            <a:blip r:embed="rId4" cstate="screen"/>
            <a:srcRect/>
            <a:stretch>
              <a:fillRect/>
            </a:stretch>
          </p:blipFill>
          <p:spPr bwMode="auto">
            <a:xfrm>
              <a:off x="432" y="1018"/>
              <a:ext cx="2303" cy="2014"/>
            </a:xfrm>
            <a:prstGeom prst="rect">
              <a:avLst/>
            </a:prstGeom>
            <a:noFill/>
            <a:ln w="12700">
              <a:solidFill>
                <a:schemeClr val="tx1"/>
              </a:solidFill>
              <a:miter lim="800000"/>
              <a:headEnd/>
              <a:tailEnd/>
            </a:ln>
          </p:spPr>
        </p:pic>
        <p:sp>
          <p:nvSpPr>
            <p:cNvPr id="16" name="Text Box 10"/>
            <p:cNvSpPr txBox="1">
              <a:spLocks noChangeArrowheads="1"/>
            </p:cNvSpPr>
            <p:nvPr/>
          </p:nvSpPr>
          <p:spPr bwMode="auto">
            <a:xfrm>
              <a:off x="480" y="2130"/>
              <a:ext cx="816" cy="162"/>
            </a:xfrm>
            <a:prstGeom prst="rect">
              <a:avLst/>
            </a:prstGeom>
            <a:noFill/>
            <a:ln w="9525">
              <a:noFill/>
              <a:miter lim="800000"/>
              <a:headEnd/>
              <a:tailEnd/>
            </a:ln>
          </p:spPr>
          <p:txBody>
            <a:bodyPr>
              <a:spAutoFit/>
            </a:bodyPr>
            <a:lstStyle/>
            <a:p>
              <a:pPr algn="ctr">
                <a:spcBef>
                  <a:spcPct val="50000"/>
                </a:spcBef>
              </a:pPr>
              <a:r>
                <a:rPr lang="en-US" sz="1400">
                  <a:latin typeface="CG Omega" pitchFamily="34" charset="0"/>
                </a:rPr>
                <a:t>-30 to -20 ºF</a:t>
              </a:r>
            </a:p>
          </p:txBody>
        </p:sp>
        <p:sp>
          <p:nvSpPr>
            <p:cNvPr id="17" name="Text Box 12"/>
            <p:cNvSpPr txBox="1">
              <a:spLocks noChangeArrowheads="1"/>
            </p:cNvSpPr>
            <p:nvPr/>
          </p:nvSpPr>
          <p:spPr bwMode="auto">
            <a:xfrm>
              <a:off x="432" y="1746"/>
              <a:ext cx="816" cy="161"/>
            </a:xfrm>
            <a:prstGeom prst="rect">
              <a:avLst/>
            </a:prstGeom>
            <a:noFill/>
            <a:ln w="9525">
              <a:noFill/>
              <a:miter lim="800000"/>
              <a:headEnd/>
              <a:tailEnd/>
            </a:ln>
          </p:spPr>
          <p:txBody>
            <a:bodyPr>
              <a:spAutoFit/>
            </a:bodyPr>
            <a:lstStyle/>
            <a:p>
              <a:pPr algn="ctr">
                <a:spcBef>
                  <a:spcPct val="50000"/>
                </a:spcBef>
              </a:pPr>
              <a:r>
                <a:rPr lang="en-US" sz="1400">
                  <a:latin typeface="CG Omega" pitchFamily="34" charset="0"/>
                </a:rPr>
                <a:t>-40 to -30 ºF</a:t>
              </a:r>
            </a:p>
          </p:txBody>
        </p:sp>
        <p:sp>
          <p:nvSpPr>
            <p:cNvPr id="18" name="Text Box 14"/>
            <p:cNvSpPr txBox="1">
              <a:spLocks noChangeArrowheads="1"/>
            </p:cNvSpPr>
            <p:nvPr/>
          </p:nvSpPr>
          <p:spPr bwMode="auto">
            <a:xfrm>
              <a:off x="2352" y="2706"/>
              <a:ext cx="480" cy="161"/>
            </a:xfrm>
            <a:prstGeom prst="rect">
              <a:avLst/>
            </a:prstGeom>
            <a:noFill/>
            <a:ln w="9525">
              <a:noFill/>
              <a:miter lim="800000"/>
              <a:headEnd/>
              <a:tailEnd/>
            </a:ln>
          </p:spPr>
          <p:txBody>
            <a:bodyPr>
              <a:spAutoFit/>
            </a:bodyPr>
            <a:lstStyle/>
            <a:p>
              <a:pPr algn="ctr">
                <a:spcBef>
                  <a:spcPct val="50000"/>
                </a:spcBef>
              </a:pPr>
              <a:endParaRPr lang="en-US" sz="1400">
                <a:solidFill>
                  <a:srgbClr val="FFCC00"/>
                </a:solidFill>
                <a:latin typeface="CG Omega" pitchFamily="34" charset="0"/>
              </a:endParaRPr>
            </a:p>
          </p:txBody>
        </p:sp>
        <p:sp>
          <p:nvSpPr>
            <p:cNvPr id="19" name="Text Box 16"/>
            <p:cNvSpPr txBox="1">
              <a:spLocks noChangeArrowheads="1"/>
            </p:cNvSpPr>
            <p:nvPr/>
          </p:nvSpPr>
          <p:spPr bwMode="auto">
            <a:xfrm>
              <a:off x="1296" y="2754"/>
              <a:ext cx="816" cy="161"/>
            </a:xfrm>
            <a:prstGeom prst="rect">
              <a:avLst/>
            </a:prstGeom>
            <a:noFill/>
            <a:ln w="9525">
              <a:noFill/>
              <a:miter lim="800000"/>
              <a:headEnd/>
              <a:tailEnd/>
            </a:ln>
          </p:spPr>
          <p:txBody>
            <a:bodyPr>
              <a:spAutoFit/>
            </a:bodyPr>
            <a:lstStyle/>
            <a:p>
              <a:pPr algn="ctr">
                <a:spcBef>
                  <a:spcPct val="50000"/>
                </a:spcBef>
              </a:pPr>
              <a:r>
                <a:rPr lang="en-US" sz="1400">
                  <a:latin typeface="CG Omega" pitchFamily="34" charset="0"/>
                </a:rPr>
                <a:t>-20 to -10 ºF</a:t>
              </a:r>
            </a:p>
          </p:txBody>
        </p:sp>
      </p:grpSp>
      <p:sp>
        <p:nvSpPr>
          <p:cNvPr id="21" name="Text Box 5"/>
          <p:cNvSpPr txBox="1">
            <a:spLocks noChangeArrowheads="1"/>
          </p:cNvSpPr>
          <p:nvPr/>
        </p:nvSpPr>
        <p:spPr bwMode="auto">
          <a:xfrm>
            <a:off x="1946787" y="1624780"/>
            <a:ext cx="22098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rPr>
              <a:t>1990 </a:t>
            </a:r>
          </a:p>
        </p:txBody>
      </p:sp>
      <p:sp>
        <p:nvSpPr>
          <p:cNvPr id="22" name="Text Box 9"/>
          <p:cNvSpPr txBox="1">
            <a:spLocks noChangeArrowheads="1"/>
          </p:cNvSpPr>
          <p:nvPr/>
        </p:nvSpPr>
        <p:spPr bwMode="auto">
          <a:xfrm>
            <a:off x="4633104" y="5650468"/>
            <a:ext cx="4129896" cy="36933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en-US" sz="1800" dirty="0">
                <a:solidFill>
                  <a:srgbClr val="000000"/>
                </a:solidFill>
              </a:rPr>
              <a:t>Average </a:t>
            </a:r>
            <a:r>
              <a:rPr lang="en-US" sz="1800" dirty="0" smtClean="0">
                <a:solidFill>
                  <a:srgbClr val="000000"/>
                </a:solidFill>
              </a:rPr>
              <a:t>Extreme Minimum </a:t>
            </a:r>
            <a:r>
              <a:rPr lang="en-US" sz="1800" dirty="0">
                <a:solidFill>
                  <a:srgbClr val="000000"/>
                </a:solidFill>
              </a:rPr>
              <a:t>Temperatures</a:t>
            </a:r>
          </a:p>
        </p:txBody>
      </p:sp>
      <p:grpSp>
        <p:nvGrpSpPr>
          <p:cNvPr id="23" name="Group 21"/>
          <p:cNvGrpSpPr>
            <a:grpSpLocks/>
          </p:cNvGrpSpPr>
          <p:nvPr/>
        </p:nvGrpSpPr>
        <p:grpSpPr bwMode="auto">
          <a:xfrm>
            <a:off x="4191000" y="1533525"/>
            <a:ext cx="4572000" cy="3800475"/>
            <a:chOff x="2784" y="1018"/>
            <a:chExt cx="2544" cy="2010"/>
          </a:xfrm>
        </p:grpSpPr>
        <p:grpSp>
          <p:nvGrpSpPr>
            <p:cNvPr id="24" name="Group 20"/>
            <p:cNvGrpSpPr>
              <a:grpSpLocks/>
            </p:cNvGrpSpPr>
            <p:nvPr/>
          </p:nvGrpSpPr>
          <p:grpSpPr bwMode="auto">
            <a:xfrm>
              <a:off x="3030" y="1018"/>
              <a:ext cx="2298" cy="2010"/>
              <a:chOff x="3030" y="1018"/>
              <a:chExt cx="2298" cy="2010"/>
            </a:xfrm>
          </p:grpSpPr>
          <p:pic>
            <p:nvPicPr>
              <p:cNvPr id="26" name="Picture 3" descr="USDA2006_changes"/>
              <p:cNvPicPr>
                <a:picLocks noChangeAspect="1" noChangeArrowheads="1"/>
              </p:cNvPicPr>
              <p:nvPr/>
            </p:nvPicPr>
            <p:blipFill>
              <a:blip r:embed="rId5" cstate="screen"/>
              <a:srcRect/>
              <a:stretch>
                <a:fillRect/>
              </a:stretch>
            </p:blipFill>
            <p:spPr bwMode="auto">
              <a:xfrm>
                <a:off x="3030" y="1018"/>
                <a:ext cx="2298" cy="2010"/>
              </a:xfrm>
              <a:prstGeom prst="rect">
                <a:avLst/>
              </a:prstGeom>
              <a:noFill/>
              <a:ln w="12700">
                <a:solidFill>
                  <a:schemeClr val="tx1"/>
                </a:solidFill>
                <a:miter lim="800000"/>
                <a:headEnd/>
                <a:tailEnd/>
              </a:ln>
            </p:spPr>
          </p:pic>
          <p:sp>
            <p:nvSpPr>
              <p:cNvPr id="27" name="Text Box 11"/>
              <p:cNvSpPr txBox="1">
                <a:spLocks noChangeArrowheads="1"/>
              </p:cNvSpPr>
              <p:nvPr/>
            </p:nvSpPr>
            <p:spPr bwMode="auto">
              <a:xfrm>
                <a:off x="3216" y="2514"/>
                <a:ext cx="816" cy="163"/>
              </a:xfrm>
              <a:prstGeom prst="rect">
                <a:avLst/>
              </a:prstGeom>
              <a:noFill/>
              <a:ln w="9525">
                <a:noFill/>
                <a:miter lim="800000"/>
                <a:headEnd/>
                <a:tailEnd/>
              </a:ln>
            </p:spPr>
            <p:txBody>
              <a:bodyPr>
                <a:spAutoFit/>
              </a:bodyPr>
              <a:lstStyle/>
              <a:p>
                <a:pPr algn="ctr">
                  <a:spcBef>
                    <a:spcPct val="50000"/>
                  </a:spcBef>
                </a:pPr>
                <a:r>
                  <a:rPr lang="en-US" sz="1400" b="1">
                    <a:latin typeface="CG Omega" pitchFamily="34" charset="0"/>
                  </a:rPr>
                  <a:t>-20 to -10 ºF</a:t>
                </a:r>
              </a:p>
            </p:txBody>
          </p:sp>
          <p:sp>
            <p:nvSpPr>
              <p:cNvPr id="28" name="Text Box 13"/>
              <p:cNvSpPr txBox="1">
                <a:spLocks noChangeArrowheads="1"/>
              </p:cNvSpPr>
              <p:nvPr/>
            </p:nvSpPr>
            <p:spPr bwMode="auto">
              <a:xfrm>
                <a:off x="4512" y="2754"/>
                <a:ext cx="816" cy="163"/>
              </a:xfrm>
              <a:prstGeom prst="rect">
                <a:avLst/>
              </a:prstGeom>
              <a:noFill/>
              <a:ln w="9525">
                <a:noFill/>
                <a:miter lim="800000"/>
                <a:headEnd/>
                <a:tailEnd/>
              </a:ln>
            </p:spPr>
            <p:txBody>
              <a:bodyPr>
                <a:spAutoFit/>
              </a:bodyPr>
              <a:lstStyle/>
              <a:p>
                <a:pPr algn="ctr">
                  <a:spcBef>
                    <a:spcPct val="50000"/>
                  </a:spcBef>
                </a:pPr>
                <a:r>
                  <a:rPr lang="en-US" sz="1400" b="1">
                    <a:solidFill>
                      <a:srgbClr val="FFCC00"/>
                    </a:solidFill>
                    <a:latin typeface="CG Omega" pitchFamily="34" charset="0"/>
                  </a:rPr>
                  <a:t>-5 to -10 ºF</a:t>
                </a:r>
              </a:p>
            </p:txBody>
          </p:sp>
          <p:sp>
            <p:nvSpPr>
              <p:cNvPr id="29" name="Text Box 15"/>
              <p:cNvSpPr txBox="1">
                <a:spLocks noChangeArrowheads="1"/>
              </p:cNvSpPr>
              <p:nvPr/>
            </p:nvSpPr>
            <p:spPr bwMode="auto">
              <a:xfrm>
                <a:off x="3120" y="1746"/>
                <a:ext cx="816" cy="163"/>
              </a:xfrm>
              <a:prstGeom prst="rect">
                <a:avLst/>
              </a:prstGeom>
              <a:noFill/>
              <a:ln w="9525">
                <a:noFill/>
                <a:miter lim="800000"/>
                <a:headEnd/>
                <a:tailEnd/>
              </a:ln>
            </p:spPr>
            <p:txBody>
              <a:bodyPr>
                <a:spAutoFit/>
              </a:bodyPr>
              <a:lstStyle/>
              <a:p>
                <a:pPr algn="ctr">
                  <a:spcBef>
                    <a:spcPct val="50000"/>
                  </a:spcBef>
                </a:pPr>
                <a:r>
                  <a:rPr lang="en-US" sz="1400" b="1">
                    <a:latin typeface="CG Omega" pitchFamily="34" charset="0"/>
                  </a:rPr>
                  <a:t>-30 to -20 ºF</a:t>
                </a:r>
              </a:p>
            </p:txBody>
          </p:sp>
        </p:grpSp>
        <p:sp>
          <p:nvSpPr>
            <p:cNvPr id="25" name="Text Box 17"/>
            <p:cNvSpPr txBox="1">
              <a:spLocks noChangeArrowheads="1"/>
            </p:cNvSpPr>
            <p:nvPr/>
          </p:nvSpPr>
          <p:spPr bwMode="auto">
            <a:xfrm>
              <a:off x="2784" y="1248"/>
              <a:ext cx="816" cy="277"/>
            </a:xfrm>
            <a:prstGeom prst="rect">
              <a:avLst/>
            </a:prstGeom>
            <a:noFill/>
            <a:ln w="9525">
              <a:noFill/>
              <a:miter lim="800000"/>
              <a:headEnd/>
              <a:tailEnd/>
            </a:ln>
          </p:spPr>
          <p:txBody>
            <a:bodyPr>
              <a:spAutoFit/>
            </a:bodyPr>
            <a:lstStyle/>
            <a:p>
              <a:pPr algn="ctr">
                <a:spcBef>
                  <a:spcPct val="50000"/>
                </a:spcBef>
              </a:pPr>
              <a:r>
                <a:rPr lang="en-US" sz="1400" b="1">
                  <a:latin typeface="CG Omega" pitchFamily="34" charset="0"/>
                </a:rPr>
                <a:t>-40 to</a:t>
              </a:r>
              <a:br>
                <a:rPr lang="en-US" sz="1400" b="1">
                  <a:latin typeface="CG Omega" pitchFamily="34" charset="0"/>
                </a:rPr>
              </a:br>
              <a:r>
                <a:rPr lang="en-US" sz="1400" b="1">
                  <a:latin typeface="CG Omega" pitchFamily="34" charset="0"/>
                </a:rPr>
                <a:t> -30 ºF</a:t>
              </a:r>
            </a:p>
          </p:txBody>
        </p:sp>
      </p:grpSp>
      <p:sp>
        <p:nvSpPr>
          <p:cNvPr id="30" name="Text Box 6"/>
          <p:cNvSpPr txBox="1">
            <a:spLocks noChangeArrowheads="1"/>
          </p:cNvSpPr>
          <p:nvPr/>
        </p:nvSpPr>
        <p:spPr bwMode="auto">
          <a:xfrm>
            <a:off x="6218903" y="1713271"/>
            <a:ext cx="22098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rPr>
              <a:t>2006</a:t>
            </a:r>
          </a:p>
        </p:txBody>
      </p:sp>
      <p:pic>
        <p:nvPicPr>
          <p:cNvPr id="3" name="Picture 2"/>
          <p:cNvPicPr>
            <a:picLocks noChangeAspect="1" noChangeArrowheads="1"/>
          </p:cNvPicPr>
          <p:nvPr/>
        </p:nvPicPr>
        <p:blipFill>
          <a:blip r:embed="rId6" cstate="print"/>
          <a:srcRect/>
          <a:stretch>
            <a:fillRect/>
          </a:stretch>
        </p:blipFill>
        <p:spPr bwMode="auto">
          <a:xfrm>
            <a:off x="381000" y="5362575"/>
            <a:ext cx="4048125" cy="1647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Heat Waves and Hot Days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209800"/>
            <a:ext cx="4055583"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04391" y="1525676"/>
            <a:ext cx="3657599" cy="646331"/>
          </a:xfrm>
          <a:prstGeom prst="rect">
            <a:avLst/>
          </a:prstGeom>
          <a:noFill/>
        </p:spPr>
        <p:txBody>
          <a:bodyPr wrap="square" rtlCol="0">
            <a:spAutoFit/>
          </a:bodyPr>
          <a:lstStyle/>
          <a:p>
            <a:pPr algn="ctr"/>
            <a:r>
              <a:rPr lang="en-US" b="1" dirty="0" smtClean="0"/>
              <a:t>Observed Change in Number of</a:t>
            </a:r>
            <a:br>
              <a:rPr lang="en-US" b="1" dirty="0" smtClean="0"/>
            </a:br>
            <a:r>
              <a:rPr lang="en-US" b="1" dirty="0" smtClean="0"/>
              <a:t>Harmful Heat Waves</a:t>
            </a:r>
            <a:endParaRPr lang="en-US" b="1" dirty="0"/>
          </a:p>
        </p:txBody>
      </p:sp>
      <p:sp>
        <p:nvSpPr>
          <p:cNvPr id="5" name="TextBox 4"/>
          <p:cNvSpPr txBox="1"/>
          <p:nvPr/>
        </p:nvSpPr>
        <p:spPr>
          <a:xfrm>
            <a:off x="259278" y="1878226"/>
            <a:ext cx="4876800" cy="3970318"/>
          </a:xfrm>
          <a:prstGeom prst="rect">
            <a:avLst/>
          </a:prstGeom>
          <a:noFill/>
        </p:spPr>
        <p:txBody>
          <a:bodyPr wrap="square" rtlCol="0">
            <a:spAutoFit/>
          </a:bodyPr>
          <a:lstStyle/>
          <a:p>
            <a:r>
              <a:rPr lang="en-US" sz="2800" dirty="0" smtClean="0"/>
              <a:t>The number of heat waves that pose risks to human health have increased in most major Midwestern cities.</a:t>
            </a:r>
            <a:br>
              <a:rPr lang="en-US" sz="2800" dirty="0" smtClean="0"/>
            </a:br>
            <a:r>
              <a:rPr lang="en-US" sz="2800" dirty="0" smtClean="0"/>
              <a:t/>
            </a:r>
            <a:br>
              <a:rPr lang="en-US" sz="2800" dirty="0" smtClean="0"/>
            </a:br>
            <a:r>
              <a:rPr lang="en-US" sz="2800" dirty="0" smtClean="0"/>
              <a:t>Increasing overnight, minimum temperatures have increased at a faster rate, limiting relief during hot periods.</a:t>
            </a:r>
            <a:endParaRPr lang="en-US" sz="2800" dirty="0"/>
          </a:p>
        </p:txBody>
      </p:sp>
      <p:sp>
        <p:nvSpPr>
          <p:cNvPr id="6" name="TextBox 5"/>
          <p:cNvSpPr txBox="1"/>
          <p:nvPr/>
        </p:nvSpPr>
        <p:spPr>
          <a:xfrm>
            <a:off x="152400" y="6553200"/>
            <a:ext cx="2036135" cy="261610"/>
          </a:xfrm>
          <a:prstGeom prst="rect">
            <a:avLst/>
          </a:prstGeom>
          <a:noFill/>
        </p:spPr>
        <p:txBody>
          <a:bodyPr wrap="none" rtlCol="0">
            <a:spAutoFit/>
          </a:bodyPr>
          <a:lstStyle/>
          <a:p>
            <a:r>
              <a:rPr lang="en-US" sz="1100" dirty="0" smtClean="0">
                <a:solidFill>
                  <a:schemeClr val="bg1">
                    <a:lumMod val="50000"/>
                  </a:schemeClr>
                </a:solidFill>
              </a:rPr>
              <a:t>UCS Heat in the Heartland, 2012</a:t>
            </a:r>
            <a:endParaRPr lang="en-US" sz="1100" dirty="0">
              <a:solidFill>
                <a:schemeClr val="bg1">
                  <a:lumMod val="50000"/>
                </a:schemeClr>
              </a:solidFill>
            </a:endParaRPr>
          </a:p>
        </p:txBody>
      </p:sp>
    </p:spTree>
    <p:extLst>
      <p:ext uri="{BB962C8B-B14F-4D97-AF65-F5344CB8AC3E}">
        <p14:creationId xmlns:p14="http://schemas.microsoft.com/office/powerpoint/2010/main" val="41700180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Observed Snowfall</a:t>
            </a:r>
            <a:endParaRPr lang="en-US" sz="4000"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741789" y="1219200"/>
            <a:ext cx="3945011" cy="5105399"/>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627196" y="1219200"/>
            <a:ext cx="3944804" cy="5105401"/>
          </a:xfrm>
          <a:prstGeom prst="rect">
            <a:avLst/>
          </a:prstGeom>
        </p:spPr>
      </p:pic>
      <p:sp>
        <p:nvSpPr>
          <p:cNvPr id="4" name="Rounded Rectangle 3"/>
          <p:cNvSpPr/>
          <p:nvPr/>
        </p:nvSpPr>
        <p:spPr>
          <a:xfrm>
            <a:off x="152400" y="5181600"/>
            <a:ext cx="8763000" cy="1219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dirty="0" smtClean="0"/>
              <a:t>Snowfall has generally increased across the Northern Midwest, remained stable in the central latitudes, and has decreased in the southern areas.</a:t>
            </a:r>
            <a:endParaRPr lang="en-US" sz="2200" dirty="0"/>
          </a:p>
        </p:txBody>
      </p:sp>
      <p:sp>
        <p:nvSpPr>
          <p:cNvPr id="3" name="Right Arrow Callout 2"/>
          <p:cNvSpPr/>
          <p:nvPr/>
        </p:nvSpPr>
        <p:spPr>
          <a:xfrm flipH="1">
            <a:off x="7543800" y="2362200"/>
            <a:ext cx="1447800" cy="609600"/>
          </a:xfrm>
          <a:prstGeom prst="rightArrowCallout">
            <a:avLst>
              <a:gd name="adj1" fmla="val 25000"/>
              <a:gd name="adj2" fmla="val 25000"/>
              <a:gd name="adj3" fmla="val 25000"/>
              <a:gd name="adj4" fmla="val 81868"/>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More here</a:t>
            </a:r>
            <a:endParaRPr lang="en-US" dirty="0"/>
          </a:p>
        </p:txBody>
      </p:sp>
      <p:sp>
        <p:nvSpPr>
          <p:cNvPr id="5" name="Right Arrow Callout 4"/>
          <p:cNvSpPr/>
          <p:nvPr/>
        </p:nvSpPr>
        <p:spPr>
          <a:xfrm>
            <a:off x="4648200" y="4495800"/>
            <a:ext cx="1524000" cy="609600"/>
          </a:xfrm>
          <a:prstGeom prst="rightArrowCallout">
            <a:avLst>
              <a:gd name="adj1" fmla="val 25000"/>
              <a:gd name="adj2" fmla="val 25000"/>
              <a:gd name="adj3" fmla="val 25000"/>
              <a:gd name="adj4" fmla="val 76140"/>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Less here</a:t>
            </a:r>
            <a:endParaRPr lang="en-US" dirty="0"/>
          </a:p>
        </p:txBody>
      </p:sp>
      <p:sp>
        <p:nvSpPr>
          <p:cNvPr id="9" name="Rounded Rectangle 8"/>
          <p:cNvSpPr/>
          <p:nvPr/>
        </p:nvSpPr>
        <p:spPr>
          <a:xfrm>
            <a:off x="1380460" y="1295400"/>
            <a:ext cx="2438400" cy="609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t>1961-1990 Average</a:t>
            </a:r>
            <a:endParaRPr lang="en-US" sz="2000" dirty="0"/>
          </a:p>
        </p:txBody>
      </p:sp>
      <p:sp>
        <p:nvSpPr>
          <p:cNvPr id="10" name="Rounded Rectangle 9"/>
          <p:cNvSpPr/>
          <p:nvPr/>
        </p:nvSpPr>
        <p:spPr>
          <a:xfrm>
            <a:off x="5495094" y="1295400"/>
            <a:ext cx="2438400" cy="609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t>1981-2010 Average</a:t>
            </a:r>
            <a:endParaRPr lang="en-US" sz="2000" dirty="0"/>
          </a:p>
        </p:txBody>
      </p:sp>
    </p:spTree>
    <p:extLst>
      <p:ext uri="{BB962C8B-B14F-4D97-AF65-F5344CB8AC3E}">
        <p14:creationId xmlns:p14="http://schemas.microsoft.com/office/powerpoint/2010/main" val="205602265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09800" y="1295400"/>
            <a:ext cx="6629400" cy="5029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Arial" pitchFamily="34" charset="0"/>
              <a:buChar char="•"/>
            </a:pPr>
            <a:r>
              <a:rPr lang="en-US" sz="2800" dirty="0" smtClean="0"/>
              <a:t>Shorter winters have lead to more precipitation falling as rain instead of snow.</a:t>
            </a:r>
          </a:p>
          <a:p>
            <a:pPr marL="342900" indent="-342900">
              <a:buFont typeface="Arial" pitchFamily="34" charset="0"/>
              <a:buChar char="•"/>
            </a:pPr>
            <a:endParaRPr lang="en-US" sz="2800" dirty="0" smtClean="0"/>
          </a:p>
          <a:p>
            <a:pPr marL="342900" indent="-342900">
              <a:buFont typeface="Arial" pitchFamily="34" charset="0"/>
              <a:buChar char="•"/>
            </a:pPr>
            <a:r>
              <a:rPr lang="en-US" sz="2800" dirty="0" smtClean="0"/>
              <a:t>Warmer surface temperatures have reduced snow</a:t>
            </a:r>
            <a:br>
              <a:rPr lang="en-US" sz="2800" dirty="0" smtClean="0"/>
            </a:br>
            <a:r>
              <a:rPr lang="en-US" sz="2800" dirty="0" smtClean="0"/>
              <a:t>accumulation.</a:t>
            </a:r>
          </a:p>
          <a:p>
            <a:pPr marL="342900" indent="-342900">
              <a:buFont typeface="Arial" pitchFamily="34" charset="0"/>
              <a:buChar char="•"/>
            </a:pPr>
            <a:endParaRPr lang="en-US" sz="2800" dirty="0" smtClean="0"/>
          </a:p>
          <a:p>
            <a:pPr marL="342900" indent="-342900">
              <a:buFont typeface="Arial" pitchFamily="34" charset="0"/>
              <a:buChar char="•"/>
            </a:pPr>
            <a:r>
              <a:rPr lang="en-US" sz="2800" dirty="0" smtClean="0"/>
              <a:t>More lake effect</a:t>
            </a:r>
            <a:br>
              <a:rPr lang="en-US" sz="2800" dirty="0" smtClean="0"/>
            </a:br>
            <a:r>
              <a:rPr lang="en-US" sz="2800" dirty="0" smtClean="0"/>
              <a:t>precipitation events</a:t>
            </a:r>
            <a:br>
              <a:rPr lang="en-US" sz="2800" dirty="0" smtClean="0"/>
            </a:br>
            <a:r>
              <a:rPr lang="en-US" sz="2800" dirty="0" smtClean="0"/>
              <a:t>have increased snowfall in some areas.</a:t>
            </a:r>
          </a:p>
        </p:txBody>
      </p:sp>
      <p:sp>
        <p:nvSpPr>
          <p:cNvPr id="2" name="Title 1"/>
          <p:cNvSpPr>
            <a:spLocks noGrp="1"/>
          </p:cNvSpPr>
          <p:nvPr>
            <p:ph type="title"/>
          </p:nvPr>
        </p:nvSpPr>
        <p:spPr/>
        <p:txBody>
          <a:bodyPr>
            <a:normAutofit/>
          </a:bodyPr>
          <a:lstStyle/>
          <a:p>
            <a:r>
              <a:rPr lang="en-US" sz="3200" dirty="0" smtClean="0"/>
              <a:t>Changing Winter Precipitation</a:t>
            </a:r>
            <a:endParaRPr lang="en-US" sz="3200" dirty="0"/>
          </a:p>
        </p:txBody>
      </p:sp>
      <p:pic>
        <p:nvPicPr>
          <p:cNvPr id="22530" name="Picture 2" descr="http://www.umich.edu/Images/Features/110204_snow.jpg"/>
          <p:cNvPicPr>
            <a:picLocks noChangeAspect="1" noChangeArrowheads="1"/>
          </p:cNvPicPr>
          <p:nvPr/>
        </p:nvPicPr>
        <p:blipFill>
          <a:blip r:embed="rId2" cstate="print"/>
          <a:srcRect/>
          <a:stretch>
            <a:fillRect/>
          </a:stretch>
        </p:blipFill>
        <p:spPr bwMode="auto">
          <a:xfrm>
            <a:off x="304800" y="1600200"/>
            <a:ext cx="1784029" cy="1143000"/>
          </a:xfrm>
          <a:prstGeom prst="rect">
            <a:avLst/>
          </a:prstGeom>
          <a:noFill/>
        </p:spPr>
      </p:pic>
      <p:pic>
        <p:nvPicPr>
          <p:cNvPr id="22532" name="Picture 4" descr="http://t1.gstatic.com/images?q=tbn:ANd9GcRd24kfCY-LfYgvpqdFj-_J9LD9ziWTPUtG9tJPb5InDbMJvmVt"/>
          <p:cNvPicPr>
            <a:picLocks noChangeAspect="1" noChangeArrowheads="1"/>
          </p:cNvPicPr>
          <p:nvPr/>
        </p:nvPicPr>
        <p:blipFill>
          <a:blip r:embed="rId3" cstate="print"/>
          <a:srcRect/>
          <a:stretch>
            <a:fillRect/>
          </a:stretch>
        </p:blipFill>
        <p:spPr bwMode="auto">
          <a:xfrm>
            <a:off x="304800" y="2971800"/>
            <a:ext cx="1782383" cy="1371600"/>
          </a:xfrm>
          <a:prstGeom prst="rect">
            <a:avLst/>
          </a:prstGeom>
          <a:noFill/>
        </p:spPr>
      </p:pic>
      <p:pic>
        <p:nvPicPr>
          <p:cNvPr id="22534" name="Picture 6" descr="http://apod.nasa.gov/apod/image/0412/lakeeffect_seawifs.jpg"/>
          <p:cNvPicPr>
            <a:picLocks noChangeAspect="1" noChangeArrowheads="1"/>
          </p:cNvPicPr>
          <p:nvPr/>
        </p:nvPicPr>
        <p:blipFill>
          <a:blip r:embed="rId4" cstate="print"/>
          <a:srcRect/>
          <a:stretch>
            <a:fillRect/>
          </a:stretch>
        </p:blipFill>
        <p:spPr bwMode="auto">
          <a:xfrm>
            <a:off x="6172200" y="3733800"/>
            <a:ext cx="2438400" cy="1828800"/>
          </a:xfrm>
          <a:prstGeom prst="rect">
            <a:avLst/>
          </a:prstGeom>
          <a:noFill/>
        </p:spPr>
      </p:pic>
      <p:pic>
        <p:nvPicPr>
          <p:cNvPr id="22536" name="Picture 8" descr="http://addins.waow.com/blogs/weather/wp-content/uploads/2011/12/12.04.11-Snow-Depth-003-300x225.jpg"/>
          <p:cNvPicPr>
            <a:picLocks noChangeAspect="1" noChangeArrowheads="1"/>
          </p:cNvPicPr>
          <p:nvPr/>
        </p:nvPicPr>
        <p:blipFill>
          <a:blip r:embed="rId5" cstate="print"/>
          <a:srcRect/>
          <a:stretch>
            <a:fillRect/>
          </a:stretch>
        </p:blipFill>
        <p:spPr bwMode="auto">
          <a:xfrm>
            <a:off x="304800" y="4606290"/>
            <a:ext cx="1783080" cy="1337310"/>
          </a:xfrm>
          <a:prstGeom prst="rect">
            <a:avLst/>
          </a:prstGeom>
          <a:noFill/>
        </p:spPr>
      </p:pic>
      <p:sp>
        <p:nvSpPr>
          <p:cNvPr id="11" name="TextBox 10"/>
          <p:cNvSpPr txBox="1"/>
          <p:nvPr/>
        </p:nvSpPr>
        <p:spPr>
          <a:xfrm>
            <a:off x="0" y="6629400"/>
            <a:ext cx="5791200" cy="261610"/>
          </a:xfrm>
          <a:prstGeom prst="rect">
            <a:avLst/>
          </a:prstGeom>
          <a:noFill/>
        </p:spPr>
        <p:txBody>
          <a:bodyPr wrap="square" rtlCol="0">
            <a:spAutoFit/>
          </a:bodyPr>
          <a:lstStyle/>
          <a:p>
            <a:r>
              <a:rPr lang="en-US" sz="1100" dirty="0" smtClean="0">
                <a:solidFill>
                  <a:schemeClr val="bg1">
                    <a:lumMod val="65000"/>
                  </a:schemeClr>
                </a:solidFill>
              </a:rPr>
              <a:t>Photo credits: Umich.edu, NASA, weather.com</a:t>
            </a:r>
            <a:endParaRPr lang="en-US" sz="1100" dirty="0">
              <a:solidFill>
                <a:schemeClr val="bg1">
                  <a:lumMod val="65000"/>
                </a:schemeClr>
              </a:solidFill>
            </a:endParaRPr>
          </a:p>
        </p:txBody>
      </p:sp>
    </p:spTree>
    <p:extLst>
      <p:ext uri="{BB962C8B-B14F-4D97-AF65-F5344CB8AC3E}">
        <p14:creationId xmlns:p14="http://schemas.microsoft.com/office/powerpoint/2010/main" val="38794786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86400" y="2133600"/>
            <a:ext cx="3505200" cy="2895600"/>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smtClean="0"/>
              <a:t>The Great Lakes are Warming</a:t>
            </a:r>
            <a:endParaRPr lang="en-US" sz="3600" dirty="0"/>
          </a:p>
        </p:txBody>
      </p:sp>
      <p:sp>
        <p:nvSpPr>
          <p:cNvPr id="3" name="Content Placeholder 2"/>
          <p:cNvSpPr>
            <a:spLocks noGrp="1"/>
          </p:cNvSpPr>
          <p:nvPr>
            <p:ph idx="1"/>
          </p:nvPr>
        </p:nvSpPr>
        <p:spPr>
          <a:xfrm>
            <a:off x="457200" y="2819400"/>
            <a:ext cx="8382000" cy="4114800"/>
          </a:xfrm>
        </p:spPr>
        <p:txBody>
          <a:bodyPr>
            <a:normAutofit/>
          </a:bodyPr>
          <a:lstStyle/>
          <a:p>
            <a:r>
              <a:rPr lang="en-US" sz="2800" dirty="0" smtClean="0"/>
              <a:t>Lake Superior is warming</a:t>
            </a:r>
            <a:br>
              <a:rPr lang="en-US" sz="2800" dirty="0" smtClean="0"/>
            </a:br>
            <a:r>
              <a:rPr lang="en-US" sz="2800" dirty="0" smtClean="0"/>
              <a:t>twice as fast as nearby air.</a:t>
            </a:r>
          </a:p>
          <a:p>
            <a:endParaRPr lang="en-US" sz="2800" dirty="0" smtClean="0"/>
          </a:p>
          <a:p>
            <a:r>
              <a:rPr lang="en-US" sz="2800" dirty="0" smtClean="0"/>
              <a:t>Winter ice cover is decreasing.</a:t>
            </a:r>
          </a:p>
          <a:p>
            <a:endParaRPr lang="en-US" sz="2800" dirty="0" smtClean="0"/>
          </a:p>
          <a:p>
            <a:r>
              <a:rPr lang="en-US" sz="2800" dirty="0" smtClean="0"/>
              <a:t>Lake Superior could have little to no open-lake ice cover during a typical winter within the next 30 years.</a:t>
            </a:r>
            <a:endParaRPr lang="en-US" sz="2800" dirty="0"/>
          </a:p>
        </p:txBody>
      </p:sp>
      <p:pic>
        <p:nvPicPr>
          <p:cNvPr id="20482" name="Picture 2" descr="Lake Superior ice cover 3/12/09"/>
          <p:cNvPicPr>
            <a:picLocks noChangeAspect="1" noChangeArrowheads="1"/>
          </p:cNvPicPr>
          <p:nvPr/>
        </p:nvPicPr>
        <p:blipFill>
          <a:blip r:embed="rId3" cstate="print"/>
          <a:srcRect/>
          <a:stretch>
            <a:fillRect/>
          </a:stretch>
        </p:blipFill>
        <p:spPr bwMode="auto">
          <a:xfrm>
            <a:off x="5624576" y="2362200"/>
            <a:ext cx="3214624" cy="2438400"/>
          </a:xfrm>
          <a:prstGeom prst="rect">
            <a:avLst/>
          </a:prstGeom>
          <a:noFill/>
        </p:spPr>
      </p:pic>
      <p:sp>
        <p:nvSpPr>
          <p:cNvPr id="6" name="TextBox 5"/>
          <p:cNvSpPr txBox="1"/>
          <p:nvPr/>
        </p:nvSpPr>
        <p:spPr>
          <a:xfrm>
            <a:off x="7924800" y="4782979"/>
            <a:ext cx="533400" cy="246221"/>
          </a:xfrm>
          <a:prstGeom prst="rect">
            <a:avLst/>
          </a:prstGeom>
          <a:noFill/>
        </p:spPr>
        <p:txBody>
          <a:bodyPr wrap="square" rtlCol="0">
            <a:spAutoFit/>
          </a:bodyPr>
          <a:lstStyle/>
          <a:p>
            <a:r>
              <a:rPr lang="en-US" sz="1000" dirty="0" smtClean="0">
                <a:solidFill>
                  <a:schemeClr val="bg1">
                    <a:lumMod val="50000"/>
                  </a:schemeClr>
                </a:solidFill>
              </a:rPr>
              <a:t>NASA</a:t>
            </a:r>
            <a:endParaRPr lang="en-US" sz="1000" dirty="0">
              <a:solidFill>
                <a:schemeClr val="bg1">
                  <a:lumMod val="50000"/>
                </a:schemeClr>
              </a:solidFill>
            </a:endParaRPr>
          </a:p>
        </p:txBody>
      </p:sp>
      <p:sp>
        <p:nvSpPr>
          <p:cNvPr id="7" name="Rounded Rectangle 6"/>
          <p:cNvSpPr/>
          <p:nvPr/>
        </p:nvSpPr>
        <p:spPr>
          <a:xfrm>
            <a:off x="533400" y="1447800"/>
            <a:ext cx="5791200" cy="1143000"/>
          </a:xfrm>
          <a:prstGeom prst="roundRect">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Average Great Lakes ice coverage</a:t>
            </a:r>
            <a:br>
              <a:rPr lang="en-US" sz="2400" dirty="0" smtClean="0"/>
            </a:br>
            <a:r>
              <a:rPr lang="en-US" sz="2400" b="1" i="1" dirty="0" smtClean="0">
                <a:effectLst>
                  <a:outerShdw blurRad="38100" dist="38100" dir="2700000" algn="tl">
                    <a:srgbClr val="000000">
                      <a:alpha val="43137"/>
                    </a:srgbClr>
                  </a:outerShdw>
                </a:effectLst>
              </a:rPr>
              <a:t>declined 71% percent </a:t>
            </a:r>
            <a:r>
              <a:rPr lang="en-US" sz="2400" dirty="0" smtClean="0"/>
              <a:t>from 1973 to 2010</a:t>
            </a:r>
            <a:endParaRPr lang="en-US" sz="2400" dirty="0"/>
          </a:p>
        </p:txBody>
      </p:sp>
      <p:sp>
        <p:nvSpPr>
          <p:cNvPr id="8" name="TextBox 7"/>
          <p:cNvSpPr txBox="1"/>
          <p:nvPr/>
        </p:nvSpPr>
        <p:spPr>
          <a:xfrm>
            <a:off x="609600" y="2344579"/>
            <a:ext cx="762000" cy="246221"/>
          </a:xfrm>
          <a:prstGeom prst="rect">
            <a:avLst/>
          </a:prstGeom>
          <a:noFill/>
        </p:spPr>
        <p:txBody>
          <a:bodyPr wrap="square" rtlCol="0">
            <a:spAutoFit/>
          </a:bodyPr>
          <a:lstStyle/>
          <a:p>
            <a:r>
              <a:rPr lang="en-US" sz="1000" dirty="0" smtClean="0">
                <a:solidFill>
                  <a:schemeClr val="bg1">
                    <a:lumMod val="75000"/>
                  </a:schemeClr>
                </a:solidFill>
              </a:rPr>
              <a:t>AMS, 2011</a:t>
            </a:r>
            <a:endParaRPr lang="en-US" sz="1000" dirty="0">
              <a:solidFill>
                <a:schemeClr val="bg1">
                  <a:lumMod val="75000"/>
                </a:schemeClr>
              </a:solidFill>
            </a:endParaRPr>
          </a:p>
        </p:txBody>
      </p:sp>
      <p:sp>
        <p:nvSpPr>
          <p:cNvPr id="9" name="TextBox 8"/>
          <p:cNvSpPr txBox="1"/>
          <p:nvPr/>
        </p:nvSpPr>
        <p:spPr>
          <a:xfrm>
            <a:off x="0" y="6553200"/>
            <a:ext cx="2362200" cy="261610"/>
          </a:xfrm>
          <a:prstGeom prst="rect">
            <a:avLst/>
          </a:prstGeom>
          <a:noFill/>
        </p:spPr>
        <p:txBody>
          <a:bodyPr wrap="square" rtlCol="0">
            <a:spAutoFit/>
          </a:bodyPr>
          <a:lstStyle/>
          <a:p>
            <a:r>
              <a:rPr lang="en-US" sz="1100" dirty="0" smtClean="0">
                <a:solidFill>
                  <a:schemeClr val="bg1">
                    <a:lumMod val="65000"/>
                  </a:schemeClr>
                </a:solidFill>
              </a:rPr>
              <a:t>Austin and Colman, 2007</a:t>
            </a:r>
            <a:endParaRPr lang="en-US" sz="1100"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Grand Traverse Bay Ice Cover</a:t>
            </a:r>
            <a:endParaRPr lang="en-US" sz="36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screen"/>
          <a:srcRect l="5917" r="12806"/>
          <a:stretch>
            <a:fillRect/>
          </a:stretch>
        </p:blipFill>
        <p:spPr bwMode="auto">
          <a:xfrm>
            <a:off x="381000" y="1465580"/>
            <a:ext cx="8305800" cy="47066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Longer Midwestern Growing Season</a:t>
            </a:r>
            <a:endParaRPr lang="en-US" sz="3600" dirty="0"/>
          </a:p>
        </p:txBody>
      </p:sp>
      <p:sp>
        <p:nvSpPr>
          <p:cNvPr id="9" name="Rounded Rectangle 8"/>
          <p:cNvSpPr/>
          <p:nvPr/>
        </p:nvSpPr>
        <p:spPr>
          <a:xfrm>
            <a:off x="6041366" y="3200400"/>
            <a:ext cx="2971800"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Earlier last winter frost in spring</a:t>
            </a:r>
            <a:endParaRPr lang="en-US" sz="2800" dirty="0"/>
          </a:p>
        </p:txBody>
      </p:sp>
      <p:sp>
        <p:nvSpPr>
          <p:cNvPr id="10" name="Rounded Rectangle 9"/>
          <p:cNvSpPr/>
          <p:nvPr/>
        </p:nvSpPr>
        <p:spPr>
          <a:xfrm>
            <a:off x="6041366" y="4648200"/>
            <a:ext cx="2971800" cy="1676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Date of first winter frost is often unchanged</a:t>
            </a:r>
            <a:endParaRPr lang="en-US" sz="2800" dirty="0"/>
          </a:p>
        </p:txBody>
      </p:sp>
      <p:sp>
        <p:nvSpPr>
          <p:cNvPr id="11" name="Rounded Rectangle 10"/>
          <p:cNvSpPr/>
          <p:nvPr/>
        </p:nvSpPr>
        <p:spPr>
          <a:xfrm>
            <a:off x="6032740" y="1524000"/>
            <a:ext cx="2971800" cy="1295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Growing season longer by </a:t>
            </a:r>
          </a:p>
          <a:p>
            <a:pPr algn="ctr"/>
            <a:r>
              <a:rPr lang="en-US" sz="2800" dirty="0" smtClean="0"/>
              <a:t>~1-2 weeks</a:t>
            </a:r>
            <a:endParaRPr lang="en-US" sz="2800" dirty="0"/>
          </a:p>
        </p:txBody>
      </p:sp>
      <p:graphicFrame>
        <p:nvGraphicFramePr>
          <p:cNvPr id="13" name="Chart 12"/>
          <p:cNvGraphicFramePr/>
          <p:nvPr>
            <p:extLst>
              <p:ext uri="{D42A27DB-BD31-4B8C-83A1-F6EECF244321}">
                <p14:modId xmlns:p14="http://schemas.microsoft.com/office/powerpoint/2010/main" val="2250725205"/>
              </p:ext>
            </p:extLst>
          </p:nvPr>
        </p:nvGraphicFramePr>
        <p:xfrm>
          <a:off x="304800" y="1419224"/>
          <a:ext cx="5867400" cy="490537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52400" y="6400800"/>
            <a:ext cx="4572000" cy="400110"/>
          </a:xfrm>
          <a:prstGeom prst="rect">
            <a:avLst/>
          </a:prstGeom>
        </p:spPr>
        <p:txBody>
          <a:bodyPr>
            <a:spAutoFit/>
          </a:bodyPr>
          <a:lstStyle/>
          <a:p>
            <a:r>
              <a:rPr lang="en-US" sz="1000" i="1" dirty="0">
                <a:solidFill>
                  <a:schemeClr val="bg1">
                    <a:lumMod val="75000"/>
                  </a:schemeClr>
                </a:solidFill>
              </a:rPr>
              <a:t>Based on data from the National Climatic Data Center for the cooperative observer network and updated from Kunkel et al. (2004)</a:t>
            </a:r>
            <a:endParaRPr lang="en-US" sz="1000" dirty="0">
              <a:solidFill>
                <a:schemeClr val="bg1">
                  <a:lumMod val="75000"/>
                </a:schemeClr>
              </a:solidFill>
            </a:endParaRPr>
          </a:p>
        </p:txBody>
      </p:sp>
    </p:spTree>
    <p:extLst>
      <p:ext uri="{BB962C8B-B14F-4D97-AF65-F5344CB8AC3E}">
        <p14:creationId xmlns:p14="http://schemas.microsoft.com/office/powerpoint/2010/main" val="158194627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Observed Michigan Precipitation</a:t>
            </a:r>
            <a:endParaRPr lang="en-US" sz="3600" dirty="0"/>
          </a:p>
        </p:txBody>
      </p:sp>
      <p:pic>
        <p:nvPicPr>
          <p:cNvPr id="2051" name="Picture 3" descr="C:\Users\danbro\Desktop\Michigan Total Annual Prec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589819"/>
            <a:ext cx="6629400" cy="45061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p:cNvGraphicFramePr>
            <a:graphicFrameLocks noGrp="1"/>
          </p:cNvGraphicFramePr>
          <p:nvPr>
            <p:extLst>
              <p:ext uri="{D42A27DB-BD31-4B8C-83A1-F6EECF244321}">
                <p14:modId xmlns:p14="http://schemas.microsoft.com/office/powerpoint/2010/main" val="3621039135"/>
              </p:ext>
            </p:extLst>
          </p:nvPr>
        </p:nvGraphicFramePr>
        <p:xfrm>
          <a:off x="6858000" y="1981200"/>
          <a:ext cx="2057400" cy="3200399"/>
        </p:xfrm>
        <a:graphic>
          <a:graphicData uri="http://schemas.openxmlformats.org/drawingml/2006/table">
            <a:tbl>
              <a:tblPr firstRow="1" firstCol="1" bandRow="1">
                <a:tableStyleId>{5C22544A-7EE6-4342-B048-85BDC9FD1C3A}</a:tableStyleId>
              </a:tblPr>
              <a:tblGrid>
                <a:gridCol w="1212367"/>
                <a:gridCol w="845033"/>
              </a:tblGrid>
              <a:tr h="1026409">
                <a:tc gridSpan="2">
                  <a:txBody>
                    <a:bodyPr/>
                    <a:lstStyle/>
                    <a:p>
                      <a:pPr marL="0" marR="0" algn="ctr">
                        <a:spcBef>
                          <a:spcPts val="0"/>
                        </a:spcBef>
                        <a:spcAft>
                          <a:spcPts val="0"/>
                        </a:spcAft>
                      </a:pPr>
                      <a:r>
                        <a:rPr lang="en-US" sz="1600" dirty="0">
                          <a:effectLst/>
                        </a:rPr>
                        <a:t>Changes in </a:t>
                      </a:r>
                      <a:r>
                        <a:rPr lang="en-US" sz="1600" dirty="0" smtClean="0">
                          <a:effectLst/>
                        </a:rPr>
                        <a:t>Total Precipitation (%)</a:t>
                      </a:r>
                      <a:r>
                        <a:rPr lang="en-US" sz="1600" dirty="0">
                          <a:effectLst/>
                        </a:rPr>
                        <a:t/>
                      </a:r>
                      <a:br>
                        <a:rPr lang="en-US" sz="1600" dirty="0">
                          <a:effectLst/>
                        </a:rPr>
                      </a:br>
                      <a:r>
                        <a:rPr lang="en-US" sz="1600" dirty="0">
                          <a:effectLst/>
                        </a:rPr>
                        <a:t>from 1951-1980 to 1981-2010</a:t>
                      </a:r>
                      <a:endParaRPr lang="en-US" sz="1600" dirty="0">
                        <a:effectLst/>
                        <a:latin typeface="Calibri"/>
                        <a:ea typeface="Calibri"/>
                        <a:cs typeface="Times New Roman"/>
                      </a:endParaRPr>
                    </a:p>
                  </a:txBody>
                  <a:tcPr marL="68580" marR="68580" marT="0" marB="0"/>
                </a:tc>
                <a:tc hMerge="1">
                  <a:txBody>
                    <a:bodyPr/>
                    <a:lstStyle/>
                    <a:p>
                      <a:endParaRPr lang="en-US"/>
                    </a:p>
                  </a:txBody>
                  <a:tcPr/>
                </a:tc>
              </a:tr>
              <a:tr h="434798">
                <a:tc>
                  <a:txBody>
                    <a:bodyPr/>
                    <a:lstStyle/>
                    <a:p>
                      <a:pPr marL="0" marR="0">
                        <a:spcBef>
                          <a:spcPts val="0"/>
                        </a:spcBef>
                        <a:spcAft>
                          <a:spcPts val="0"/>
                        </a:spcAft>
                      </a:pPr>
                      <a:r>
                        <a:rPr lang="en-US" sz="1600" dirty="0">
                          <a:effectLst/>
                        </a:rPr>
                        <a:t>Annual</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b="1" dirty="0" smtClean="0">
                          <a:solidFill>
                            <a:srgbClr val="000000"/>
                          </a:solidFill>
                          <a:effectLst/>
                          <a:latin typeface="Calibri"/>
                          <a:ea typeface="Calibri"/>
                          <a:cs typeface="Times New Roman"/>
                        </a:rPr>
                        <a:t>5.0</a:t>
                      </a:r>
                      <a:endParaRPr lang="en-US" sz="1600" b="1" dirty="0">
                        <a:effectLst/>
                        <a:latin typeface="Calibri"/>
                        <a:ea typeface="Calibri"/>
                        <a:cs typeface="Times New Roman"/>
                      </a:endParaRPr>
                    </a:p>
                  </a:txBody>
                  <a:tcPr marL="68580" marR="68580" marT="0" marB="0" anchor="ctr"/>
                </a:tc>
              </a:tr>
              <a:tr h="434798">
                <a:tc>
                  <a:txBody>
                    <a:bodyPr/>
                    <a:lstStyle/>
                    <a:p>
                      <a:pPr marL="0" marR="0">
                        <a:spcBef>
                          <a:spcPts val="0"/>
                        </a:spcBef>
                        <a:spcAft>
                          <a:spcPts val="0"/>
                        </a:spcAft>
                      </a:pPr>
                      <a:r>
                        <a:rPr lang="en-US" sz="1600" dirty="0" smtClean="0">
                          <a:effectLst/>
                        </a:rPr>
                        <a:t>Winter</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smtClean="0">
                          <a:solidFill>
                            <a:srgbClr val="000000"/>
                          </a:solidFill>
                          <a:effectLst/>
                          <a:latin typeface="Calibri"/>
                          <a:ea typeface="Calibri"/>
                          <a:cs typeface="Times New Roman"/>
                        </a:rPr>
                        <a:t>5.6</a:t>
                      </a:r>
                      <a:endParaRPr lang="en-US" sz="1600" dirty="0">
                        <a:effectLst/>
                        <a:latin typeface="Calibri"/>
                        <a:ea typeface="Calibri"/>
                        <a:cs typeface="Times New Roman"/>
                      </a:endParaRPr>
                    </a:p>
                  </a:txBody>
                  <a:tcPr marL="68580" marR="68580" marT="0" marB="0" anchor="ctr"/>
                </a:tc>
              </a:tr>
              <a:tr h="434798">
                <a:tc>
                  <a:txBody>
                    <a:bodyPr/>
                    <a:lstStyle/>
                    <a:p>
                      <a:pPr marL="0" marR="0">
                        <a:spcBef>
                          <a:spcPts val="0"/>
                        </a:spcBef>
                        <a:spcAft>
                          <a:spcPts val="0"/>
                        </a:spcAft>
                      </a:pPr>
                      <a:r>
                        <a:rPr lang="en-US" sz="1600" dirty="0" smtClean="0">
                          <a:effectLst/>
                        </a:rPr>
                        <a:t>Spring</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smtClean="0">
                          <a:solidFill>
                            <a:srgbClr val="000000"/>
                          </a:solidFill>
                          <a:effectLst/>
                          <a:latin typeface="Calibri"/>
                          <a:ea typeface="Calibri"/>
                          <a:cs typeface="Times New Roman"/>
                        </a:rPr>
                        <a:t>1.3</a:t>
                      </a:r>
                      <a:endParaRPr lang="en-US" sz="1600" dirty="0">
                        <a:effectLst/>
                        <a:latin typeface="Calibri"/>
                        <a:ea typeface="Calibri"/>
                        <a:cs typeface="Times New Roman"/>
                      </a:endParaRPr>
                    </a:p>
                  </a:txBody>
                  <a:tcPr marL="68580" marR="68580" marT="0" marB="0" anchor="ctr"/>
                </a:tc>
              </a:tr>
              <a:tr h="434798">
                <a:tc>
                  <a:txBody>
                    <a:bodyPr/>
                    <a:lstStyle/>
                    <a:p>
                      <a:pPr marL="0" marR="0">
                        <a:spcBef>
                          <a:spcPts val="0"/>
                        </a:spcBef>
                        <a:spcAft>
                          <a:spcPts val="0"/>
                        </a:spcAft>
                      </a:pPr>
                      <a:r>
                        <a:rPr lang="en-US" sz="1600" dirty="0" smtClean="0">
                          <a:effectLst/>
                        </a:rPr>
                        <a:t>Summer</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smtClean="0">
                          <a:effectLst/>
                          <a:latin typeface="Calibri"/>
                          <a:ea typeface="Calibri"/>
                          <a:cs typeface="Times New Roman"/>
                        </a:rPr>
                        <a:t>-1.0</a:t>
                      </a:r>
                      <a:endParaRPr lang="en-US" sz="1600" dirty="0">
                        <a:effectLst/>
                        <a:latin typeface="Calibri"/>
                        <a:ea typeface="Calibri"/>
                        <a:cs typeface="Times New Roman"/>
                      </a:endParaRPr>
                    </a:p>
                  </a:txBody>
                  <a:tcPr marL="68580" marR="68580" marT="0" marB="0" anchor="ctr"/>
                </a:tc>
              </a:tr>
              <a:tr h="434798">
                <a:tc>
                  <a:txBody>
                    <a:bodyPr/>
                    <a:lstStyle/>
                    <a:p>
                      <a:pPr marL="0" marR="0">
                        <a:spcBef>
                          <a:spcPts val="0"/>
                        </a:spcBef>
                        <a:spcAft>
                          <a:spcPts val="0"/>
                        </a:spcAft>
                      </a:pPr>
                      <a:r>
                        <a:rPr lang="en-US" sz="1600" dirty="0" smtClean="0">
                          <a:effectLst/>
                        </a:rPr>
                        <a:t>Fall</a:t>
                      </a:r>
                      <a:endParaRPr lang="en-US" sz="16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smtClean="0">
                          <a:effectLst/>
                          <a:latin typeface="Calibri"/>
                          <a:ea typeface="Calibri"/>
                          <a:cs typeface="Times New Roman"/>
                        </a:rPr>
                        <a:t>15.8</a:t>
                      </a:r>
                      <a:endParaRPr lang="en-US" sz="16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2169900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Observed Extreme Precipitation</a:t>
            </a:r>
            <a:endParaRPr lang="en-US" sz="3600" dirty="0"/>
          </a:p>
        </p:txBody>
      </p:sp>
      <p:sp>
        <p:nvSpPr>
          <p:cNvPr id="3" name="AutoShape 2" descr="imap://danbro%40umich%2Eedu@imap.googlemail.com:993/fetch%3EUID%3E/INBOX%3E7081?part=1.2&amp;filename=image003.png"/>
          <p:cNvSpPr>
            <a:spLocks noChangeAspect="1" noChangeArrowheads="1"/>
          </p:cNvSpPr>
          <p:nvPr/>
        </p:nvSpPr>
        <p:spPr bwMode="auto">
          <a:xfrm>
            <a:off x="155575" y="-2498725"/>
            <a:ext cx="5553075" cy="521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p://danbro%40umich%2Eedu@imap.googlemail.com:993/fetch%3EUID%3E/INBOX%3E7081?part=1.2&amp;filename=image003.png"/>
          <p:cNvSpPr>
            <a:spLocks noChangeAspect="1" noChangeArrowheads="1"/>
          </p:cNvSpPr>
          <p:nvPr/>
        </p:nvSpPr>
        <p:spPr bwMode="auto">
          <a:xfrm>
            <a:off x="307975" y="-2346325"/>
            <a:ext cx="5553075" cy="521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9" name="Picture 7" descr="C:\Users\danbro\Desktop\2-National-pg-32_le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428" y="1318437"/>
            <a:ext cx="6071772" cy="4167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000" y="5562600"/>
            <a:ext cx="8229600" cy="1200329"/>
          </a:xfrm>
          <a:prstGeom prst="rect">
            <a:avLst/>
          </a:prstGeom>
          <a:noFill/>
        </p:spPr>
        <p:txBody>
          <a:bodyPr wrap="square" rtlCol="0">
            <a:spAutoFit/>
          </a:bodyPr>
          <a:lstStyle/>
          <a:p>
            <a:pPr algn="ctr"/>
            <a:r>
              <a:rPr lang="en-US" sz="2400" b="1" dirty="0" smtClean="0"/>
              <a:t>The Intensity of the heaviest 1% of precipitation events increased by 31% in the Midwest and by 67% in the Northeast from 1958 to 2007.</a:t>
            </a:r>
            <a:endParaRPr lang="en-US" sz="2400" b="1" dirty="0"/>
          </a:p>
        </p:txBody>
      </p:sp>
    </p:spTree>
    <p:extLst>
      <p:ext uri="{BB962C8B-B14F-4D97-AF65-F5344CB8AC3E}">
        <p14:creationId xmlns:p14="http://schemas.microsoft.com/office/powerpoint/2010/main" val="18323512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Regional Integrated Sciences and Assessments</a:t>
            </a:r>
            <a:br>
              <a:rPr lang="en-US" sz="2800" dirty="0" smtClean="0"/>
            </a:br>
            <a:r>
              <a:rPr lang="en-US" sz="2800" dirty="0" smtClean="0"/>
              <a:t>(RISA)</a:t>
            </a:r>
            <a:endParaRPr lang="en-US" sz="2800" dirty="0"/>
          </a:p>
        </p:txBody>
      </p:sp>
      <p:pic>
        <p:nvPicPr>
          <p:cNvPr id="4" name="Picture 3"/>
          <p:cNvPicPr>
            <a:picLocks noChangeAspect="1" noChangeArrowheads="1"/>
          </p:cNvPicPr>
          <p:nvPr/>
        </p:nvPicPr>
        <p:blipFill>
          <a:blip r:embed="rId2" cstate="print"/>
          <a:srcRect/>
          <a:stretch>
            <a:fillRect/>
          </a:stretch>
        </p:blipFill>
        <p:spPr bwMode="auto">
          <a:xfrm>
            <a:off x="1127761" y="1295400"/>
            <a:ext cx="6903720" cy="4950710"/>
          </a:xfrm>
          <a:prstGeom prst="rect">
            <a:avLst/>
          </a:prstGeom>
          <a:noFill/>
          <a:ln w="9525">
            <a:noFill/>
            <a:miter lim="800000"/>
            <a:headEnd/>
            <a:tailEnd/>
          </a:ln>
        </p:spPr>
      </p:pic>
      <p:pic>
        <p:nvPicPr>
          <p:cNvPr id="5" name="Picture 2" descr="http://sos.noaa.gov/download/NOAA-Transparent-Logo.png"/>
          <p:cNvPicPr>
            <a:picLocks noChangeAspect="1" noChangeArrowheads="1"/>
          </p:cNvPicPr>
          <p:nvPr/>
        </p:nvPicPr>
        <p:blipFill>
          <a:blip r:embed="rId3" cstate="print"/>
          <a:srcRect/>
          <a:stretch>
            <a:fillRect/>
          </a:stretch>
        </p:blipFill>
        <p:spPr bwMode="auto">
          <a:xfrm>
            <a:off x="76200" y="4953000"/>
            <a:ext cx="1828800" cy="1828800"/>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Observed Extreme Precipitation</a:t>
            </a:r>
            <a:endParaRPr lang="en-US" sz="3600" dirty="0"/>
          </a:p>
        </p:txBody>
      </p:sp>
      <p:pic>
        <p:nvPicPr>
          <p:cNvPr id="4" name="Picture 2" descr="ucs_fig07 b&amp;w"/>
          <p:cNvPicPr>
            <a:picLocks noChangeAspect="1" noChangeArrowheads="1"/>
          </p:cNvPicPr>
          <p:nvPr/>
        </p:nvPicPr>
        <p:blipFill>
          <a:blip r:embed="rId3" cstate="print"/>
          <a:srcRect/>
          <a:stretch>
            <a:fillRect/>
          </a:stretch>
        </p:blipFill>
        <p:spPr bwMode="auto">
          <a:xfrm>
            <a:off x="533400" y="1254125"/>
            <a:ext cx="3992562" cy="5603875"/>
          </a:xfrm>
          <a:prstGeom prst="rect">
            <a:avLst/>
          </a:prstGeom>
          <a:noFill/>
          <a:ln w="9525">
            <a:noFill/>
            <a:miter lim="800000"/>
            <a:headEnd/>
            <a:tailEnd/>
          </a:ln>
        </p:spPr>
      </p:pic>
      <p:pic>
        <p:nvPicPr>
          <p:cNvPr id="5" name="Picture 1" descr="Chapter10_Pryor_Figure4"/>
          <p:cNvPicPr>
            <a:picLocks noChangeAspect="1" noChangeArrowheads="1"/>
          </p:cNvPicPr>
          <p:nvPr/>
        </p:nvPicPr>
        <p:blipFill>
          <a:blip r:embed="rId4" cstate="print">
            <a:extLst>
              <a:ext uri="{28A0092B-C50C-407E-A947-70E740481C1C}">
                <a14:useLocalDpi xmlns:a14="http://schemas.microsoft.com/office/drawing/2010/main" val="0"/>
              </a:ext>
            </a:extLst>
          </a:blip>
          <a:srcRect l="50459" t="5357"/>
          <a:stretch>
            <a:fillRect/>
          </a:stretch>
        </p:blipFill>
        <p:spPr bwMode="auto">
          <a:xfrm>
            <a:off x="4572000" y="1219200"/>
            <a:ext cx="411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6400800" y="6400800"/>
            <a:ext cx="13484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100" dirty="0">
                <a:solidFill>
                  <a:schemeClr val="bg1">
                    <a:lumMod val="75000"/>
                  </a:schemeClr>
                </a:solidFill>
              </a:rPr>
              <a:t>(Pryor et al., 2009)</a:t>
            </a:r>
          </a:p>
        </p:txBody>
      </p:sp>
      <p:sp>
        <p:nvSpPr>
          <p:cNvPr id="3" name="Rounded Rectangle 2"/>
          <p:cNvSpPr/>
          <p:nvPr/>
        </p:nvSpPr>
        <p:spPr>
          <a:xfrm>
            <a:off x="228600" y="5638800"/>
            <a:ext cx="4038600" cy="8928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The frequency of the heaviest 7-day precipitation events has increased.</a:t>
            </a:r>
            <a:endParaRPr lang="en-US" b="1" dirty="0"/>
          </a:p>
        </p:txBody>
      </p:sp>
      <p:sp>
        <p:nvSpPr>
          <p:cNvPr id="8" name="Rounded Rectangle 7"/>
          <p:cNvSpPr/>
          <p:nvPr/>
        </p:nvSpPr>
        <p:spPr>
          <a:xfrm>
            <a:off x="4525962" y="5334000"/>
            <a:ext cx="4465638" cy="990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The 10 wettest days in a year are delivering more precipitation.</a:t>
            </a:r>
            <a:endParaRPr lang="en-US" b="1" dirty="0"/>
          </a:p>
        </p:txBody>
      </p:sp>
    </p:spTree>
    <p:extLst>
      <p:ext uri="{BB962C8B-B14F-4D97-AF65-F5344CB8AC3E}">
        <p14:creationId xmlns:p14="http://schemas.microsoft.com/office/powerpoint/2010/main" val="176543728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Levels</a:t>
            </a:r>
            <a:endParaRPr lang="en-US" dirty="0"/>
          </a:p>
        </p:txBody>
      </p:sp>
      <p:sp>
        <p:nvSpPr>
          <p:cNvPr id="3" name="Content Placeholder 2"/>
          <p:cNvSpPr>
            <a:spLocks noGrp="1"/>
          </p:cNvSpPr>
          <p:nvPr>
            <p:ph idx="1"/>
          </p:nvPr>
        </p:nvSpPr>
        <p:spPr>
          <a:xfrm>
            <a:off x="6019800" y="1828800"/>
            <a:ext cx="3124200" cy="4343400"/>
          </a:xfrm>
        </p:spPr>
        <p:txBody>
          <a:bodyPr>
            <a:normAutofit fontScale="92500" lnSpcReduction="10000"/>
          </a:bodyPr>
          <a:lstStyle/>
          <a:p>
            <a:pPr lvl="0"/>
            <a:r>
              <a:rPr lang="en-US" sz="3000" dirty="0" smtClean="0"/>
              <a:t>Lake Michigan lake levels have fallen since the 1980s.</a:t>
            </a:r>
          </a:p>
          <a:p>
            <a:pPr lvl="0"/>
            <a:endParaRPr lang="en-US" sz="1300" dirty="0"/>
          </a:p>
          <a:p>
            <a:pPr lvl="0"/>
            <a:r>
              <a:rPr lang="en-US" sz="3000" dirty="0" smtClean="0"/>
              <a:t>It </a:t>
            </a:r>
            <a:r>
              <a:rPr lang="en-US" sz="3000" dirty="0"/>
              <a:t>is still unclear how much of the recent trend in lake levels may be attributed to climate change.</a:t>
            </a:r>
          </a:p>
          <a:p>
            <a:endParaRPr lang="en-US" dirty="0"/>
          </a:p>
          <a:p>
            <a:endParaRPr lang="en-US" dirty="0"/>
          </a:p>
        </p:txBody>
      </p:sp>
      <p:sp>
        <p:nvSpPr>
          <p:cNvPr id="5" name="TextBox 4"/>
          <p:cNvSpPr txBox="1"/>
          <p:nvPr/>
        </p:nvSpPr>
        <p:spPr>
          <a:xfrm>
            <a:off x="228600" y="6400800"/>
            <a:ext cx="4876800" cy="338554"/>
          </a:xfrm>
          <a:prstGeom prst="rect">
            <a:avLst/>
          </a:prstGeom>
          <a:noFill/>
        </p:spPr>
        <p:txBody>
          <a:bodyPr wrap="square" rtlCol="0">
            <a:spAutoFit/>
          </a:bodyPr>
          <a:lstStyle/>
          <a:p>
            <a:r>
              <a:rPr lang="en-US" sz="1600" dirty="0" smtClean="0">
                <a:solidFill>
                  <a:schemeClr val="bg1">
                    <a:lumMod val="65000"/>
                  </a:schemeClr>
                </a:solidFill>
              </a:rPr>
              <a:t>GLERL Great Lakes Water Level Dashboard</a:t>
            </a:r>
            <a:endParaRPr lang="en-US" sz="1600" dirty="0">
              <a:solidFill>
                <a:schemeClr val="bg1">
                  <a:lumMod val="65000"/>
                </a:schemeClr>
              </a:solidFill>
            </a:endParaRPr>
          </a:p>
        </p:txBody>
      </p:sp>
      <p:graphicFrame>
        <p:nvGraphicFramePr>
          <p:cNvPr id="7" name="Chart 6"/>
          <p:cNvGraphicFramePr>
            <a:graphicFrameLocks/>
          </p:cNvGraphicFramePr>
          <p:nvPr>
            <p:extLst>
              <p:ext uri="{D42A27DB-BD31-4B8C-83A1-F6EECF244321}">
                <p14:modId xmlns:p14="http://schemas.microsoft.com/office/powerpoint/2010/main" val="991285346"/>
              </p:ext>
            </p:extLst>
          </p:nvPr>
        </p:nvGraphicFramePr>
        <p:xfrm>
          <a:off x="228600" y="1295400"/>
          <a:ext cx="60198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657839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Existing Trends</a:t>
            </a:r>
            <a:endParaRPr lang="en-US" dirty="0"/>
          </a:p>
        </p:txBody>
      </p:sp>
      <p:pic>
        <p:nvPicPr>
          <p:cNvPr id="4" name="Picture 7"/>
          <p:cNvPicPr>
            <a:picLocks noChangeAspect="1" noChangeArrowheads="1"/>
          </p:cNvPicPr>
          <p:nvPr/>
        </p:nvPicPr>
        <p:blipFill>
          <a:blip r:embed="rId2" cstate="print"/>
          <a:srcRect/>
          <a:stretch>
            <a:fillRect/>
          </a:stretch>
        </p:blipFill>
        <p:spPr bwMode="auto">
          <a:xfrm>
            <a:off x="4708478" y="1676400"/>
            <a:ext cx="3985146" cy="3064873"/>
          </a:xfrm>
          <a:prstGeom prst="rect">
            <a:avLst/>
          </a:prstGeom>
          <a:noFill/>
          <a:ln w="9525">
            <a:noFill/>
            <a:miter lim="800000"/>
            <a:headEnd/>
            <a:tailEnd/>
          </a:ln>
        </p:spPr>
      </p:pic>
      <p:sp>
        <p:nvSpPr>
          <p:cNvPr id="5" name="Rectangle 3"/>
          <p:cNvSpPr txBox="1">
            <a:spLocks noChangeArrowheads="1"/>
          </p:cNvSpPr>
          <p:nvPr/>
        </p:nvSpPr>
        <p:spPr>
          <a:xfrm>
            <a:off x="122832" y="1371600"/>
            <a:ext cx="5103813" cy="4445000"/>
          </a:xfrm>
          <a:prstGeom prst="rect">
            <a:avLst/>
          </a:prstGeom>
          <a:solidFill>
            <a:srgbClr val="FFFFFF">
              <a:alpha val="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75000"/>
              </a:lnSpc>
              <a:buFont typeface="Arial" pitchFamily="34" charset="0"/>
              <a:buNone/>
              <a:defRPr/>
            </a:pPr>
            <a:r>
              <a:rPr lang="en-US" sz="2800" b="1" dirty="0" smtClean="0">
                <a:solidFill>
                  <a:srgbClr val="002060"/>
                </a:solidFill>
                <a:latin typeface="SuperFrench"/>
                <a:ea typeface="Adobe Gothic Std B" pitchFamily="34" charset="-128"/>
              </a:rPr>
              <a:t>Te</a:t>
            </a:r>
            <a:r>
              <a:rPr lang="en-US" sz="2800" b="1" dirty="0" smtClean="0">
                <a:latin typeface="SuperFrench"/>
                <a:ea typeface="Adobe Gothic Std B" pitchFamily="34" charset="-128"/>
              </a:rPr>
              <a:t>mperature is rising</a:t>
            </a:r>
            <a:endParaRPr lang="en-US" sz="2800" b="1" dirty="0" smtClean="0">
              <a:solidFill>
                <a:srgbClr val="002060"/>
              </a:solidFill>
              <a:latin typeface="SuperFrench"/>
              <a:ea typeface="Adobe Gothic Std B" pitchFamily="34" charset="-128"/>
            </a:endParaRPr>
          </a:p>
          <a:p>
            <a:pPr marL="457200" indent="-457200">
              <a:spcBef>
                <a:spcPts val="0"/>
              </a:spcBef>
              <a:buFont typeface="Arial" pitchFamily="34" charset="0"/>
              <a:buNone/>
              <a:defRPr/>
            </a:pPr>
            <a:r>
              <a:rPr lang="en-US" sz="2400" b="1" dirty="0" smtClean="0">
                <a:solidFill>
                  <a:srgbClr val="000000"/>
                </a:solidFill>
                <a:latin typeface="SuperFrench"/>
                <a:ea typeface="Adobe Gothic Std B" pitchFamily="34" charset="-128"/>
              </a:rPr>
              <a:t>	</a:t>
            </a:r>
            <a:r>
              <a:rPr lang="en-US" sz="2400" b="1" dirty="0" smtClean="0">
                <a:solidFill>
                  <a:schemeClr val="accent6">
                    <a:lumMod val="50000"/>
                  </a:schemeClr>
                </a:solidFill>
                <a:latin typeface="SuperFrench"/>
                <a:ea typeface="Adobe Gothic Std B" pitchFamily="34" charset="-128"/>
              </a:rPr>
              <a:t>      Especially in winter</a:t>
            </a:r>
          </a:p>
          <a:p>
            <a:pPr marL="457200" indent="-457200">
              <a:spcBef>
                <a:spcPts val="0"/>
              </a:spcBef>
              <a:buFont typeface="Arial" pitchFamily="34" charset="0"/>
              <a:buNone/>
              <a:defRPr/>
            </a:pPr>
            <a:r>
              <a:rPr lang="en-US" sz="2400" b="1" dirty="0" smtClean="0">
                <a:solidFill>
                  <a:schemeClr val="accent6">
                    <a:lumMod val="50000"/>
                  </a:schemeClr>
                </a:solidFill>
                <a:latin typeface="SuperFrench"/>
                <a:ea typeface="Adobe Gothic Std B" pitchFamily="34" charset="-128"/>
              </a:rPr>
              <a:t>	      Winters are shorter</a:t>
            </a:r>
          </a:p>
          <a:p>
            <a:pPr marL="457200" indent="-457200">
              <a:spcBef>
                <a:spcPts val="0"/>
              </a:spcBef>
              <a:buFont typeface="Arial" pitchFamily="34" charset="0"/>
              <a:buNone/>
              <a:defRPr/>
            </a:pPr>
            <a:r>
              <a:rPr lang="en-US" sz="2400" b="1" dirty="0" smtClean="0">
                <a:solidFill>
                  <a:schemeClr val="accent6">
                    <a:lumMod val="50000"/>
                  </a:schemeClr>
                </a:solidFill>
                <a:latin typeface="SuperFrench"/>
                <a:ea typeface="Adobe Gothic Std B" pitchFamily="34" charset="-128"/>
              </a:rPr>
              <a:t>	      Spring comes earlier</a:t>
            </a:r>
          </a:p>
          <a:p>
            <a:pPr marL="457200" indent="-457200">
              <a:spcBef>
                <a:spcPts val="0"/>
              </a:spcBef>
              <a:buFont typeface="Arial" pitchFamily="34" charset="0"/>
              <a:buNone/>
              <a:defRPr/>
            </a:pPr>
            <a:r>
              <a:rPr lang="en-US" sz="2400" b="1" dirty="0" smtClean="0">
                <a:solidFill>
                  <a:schemeClr val="accent6">
                    <a:lumMod val="50000"/>
                  </a:schemeClr>
                </a:solidFill>
                <a:latin typeface="SuperFrench"/>
                <a:ea typeface="Adobe Gothic Std B" pitchFamily="34" charset="-128"/>
              </a:rPr>
              <a:t>	      Less ice cover</a:t>
            </a:r>
          </a:p>
          <a:p>
            <a:pPr>
              <a:lnSpc>
                <a:spcPct val="175000"/>
              </a:lnSpc>
              <a:buFont typeface="Arial" pitchFamily="34" charset="0"/>
              <a:buNone/>
              <a:defRPr/>
            </a:pPr>
            <a:r>
              <a:rPr lang="en-US" sz="2800" b="1" dirty="0" smtClean="0">
                <a:latin typeface="SuperFrench"/>
                <a:ea typeface="Adobe Gothic Std B" pitchFamily="34" charset="-128"/>
              </a:rPr>
              <a:t>Precipitation is changing</a:t>
            </a:r>
          </a:p>
          <a:p>
            <a:pPr lvl="2">
              <a:spcBef>
                <a:spcPts val="0"/>
              </a:spcBef>
              <a:buFont typeface="Arial" pitchFamily="34" charset="0"/>
              <a:buNone/>
              <a:defRPr/>
            </a:pPr>
            <a:r>
              <a:rPr lang="en-US" b="1" dirty="0" smtClean="0">
                <a:solidFill>
                  <a:schemeClr val="accent6">
                    <a:lumMod val="50000"/>
                  </a:schemeClr>
                </a:solidFill>
                <a:latin typeface="SuperFrench"/>
                <a:ea typeface="Adobe Gothic Std B" pitchFamily="34" charset="-128"/>
              </a:rPr>
              <a:t>More rain</a:t>
            </a:r>
          </a:p>
          <a:p>
            <a:pPr lvl="2">
              <a:spcBef>
                <a:spcPts val="0"/>
              </a:spcBef>
              <a:buFont typeface="Arial" pitchFamily="34" charset="0"/>
              <a:buNone/>
              <a:defRPr/>
            </a:pPr>
            <a:r>
              <a:rPr lang="en-US" b="1" dirty="0" smtClean="0">
                <a:solidFill>
                  <a:schemeClr val="accent6">
                    <a:lumMod val="50000"/>
                  </a:schemeClr>
                </a:solidFill>
                <a:latin typeface="SuperFrench"/>
                <a:ea typeface="Adobe Gothic Std B" pitchFamily="34" charset="-128"/>
              </a:rPr>
              <a:t>More snow becoming rain </a:t>
            </a:r>
          </a:p>
          <a:p>
            <a:pPr lvl="2">
              <a:spcBef>
                <a:spcPts val="0"/>
              </a:spcBef>
              <a:buFont typeface="Arial" pitchFamily="34" charset="0"/>
              <a:buNone/>
              <a:tabLst>
                <a:tab pos="860425" algn="l"/>
              </a:tabLst>
              <a:defRPr/>
            </a:pPr>
            <a:r>
              <a:rPr lang="en-US" b="1" dirty="0" smtClean="0">
                <a:solidFill>
                  <a:schemeClr val="accent6">
                    <a:lumMod val="50000"/>
                  </a:schemeClr>
                </a:solidFill>
                <a:latin typeface="SuperFrench"/>
                <a:ea typeface="Adobe Gothic Std B" pitchFamily="34" charset="-128"/>
              </a:rPr>
              <a:t>More extreme events</a:t>
            </a:r>
          </a:p>
          <a:p>
            <a:pPr>
              <a:spcBef>
                <a:spcPts val="0"/>
              </a:spcBef>
              <a:buFont typeface="Arial" pitchFamily="34" charset="0"/>
              <a:buNone/>
              <a:defRPr/>
            </a:pPr>
            <a:r>
              <a:rPr lang="en-US" sz="2400" b="1" dirty="0" smtClean="0">
                <a:solidFill>
                  <a:schemeClr val="accent6">
                    <a:lumMod val="50000"/>
                  </a:schemeClr>
                </a:solidFill>
                <a:latin typeface="SuperFrench"/>
                <a:ea typeface="Adobe Gothic Std B" pitchFamily="34" charset="-128"/>
              </a:rPr>
              <a:t>	</a:t>
            </a:r>
            <a:endParaRPr lang="en-US" sz="2400" b="1" dirty="0" smtClean="0">
              <a:solidFill>
                <a:srgbClr val="000000"/>
              </a:solidFill>
              <a:latin typeface="SuperFrench"/>
              <a:ea typeface="Adobe Gothic Std B" pitchFamily="34" charset="-128"/>
            </a:endParaRPr>
          </a:p>
          <a:p>
            <a:pPr>
              <a:spcBef>
                <a:spcPts val="0"/>
              </a:spcBef>
              <a:buFont typeface="Arial" pitchFamily="34" charset="0"/>
              <a:buNone/>
              <a:defRPr/>
            </a:pPr>
            <a:r>
              <a:rPr lang="en-US" sz="2800" b="1" dirty="0" smtClean="0">
                <a:latin typeface="SuperFrench"/>
                <a:ea typeface="Adobe Gothic Std B" pitchFamily="34" charset="-128"/>
              </a:rPr>
              <a:t>Lake levels are declining</a:t>
            </a:r>
          </a:p>
          <a:p>
            <a:pPr>
              <a:spcBef>
                <a:spcPts val="0"/>
              </a:spcBef>
              <a:buFontTx/>
              <a:buNone/>
              <a:defRPr/>
            </a:pPr>
            <a:endParaRPr lang="en-US" sz="2400" b="1" dirty="0" smtClean="0">
              <a:solidFill>
                <a:srgbClr val="000000"/>
              </a:solidFill>
              <a:latin typeface="SuperFrench"/>
            </a:endParaRPr>
          </a:p>
        </p:txBody>
      </p:sp>
    </p:spTree>
    <p:extLst>
      <p:ext uri="{BB962C8B-B14F-4D97-AF65-F5344CB8AC3E}">
        <p14:creationId xmlns:p14="http://schemas.microsoft.com/office/powerpoint/2010/main" val="17033059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Future Global Temperature</a:t>
            </a:r>
            <a:endParaRPr lang="en-US" sz="3600" dirty="0"/>
          </a:p>
        </p:txBody>
      </p:sp>
      <p:pic>
        <p:nvPicPr>
          <p:cNvPr id="4" name="Picture 2"/>
          <p:cNvPicPr>
            <a:picLocks noChangeAspect="1" noChangeArrowheads="1"/>
          </p:cNvPicPr>
          <p:nvPr/>
        </p:nvPicPr>
        <p:blipFill>
          <a:blip r:embed="rId2" cstate="screen"/>
          <a:srcRect/>
          <a:stretch>
            <a:fillRect/>
          </a:stretch>
        </p:blipFill>
        <p:spPr bwMode="auto">
          <a:xfrm>
            <a:off x="685800" y="1524000"/>
            <a:ext cx="6766152" cy="4776108"/>
          </a:xfrm>
          <a:prstGeom prst="rect">
            <a:avLst/>
          </a:prstGeom>
          <a:noFill/>
          <a:ln w="9525">
            <a:noFill/>
            <a:miter lim="800000"/>
            <a:headEnd/>
            <a:tailEnd/>
          </a:ln>
        </p:spPr>
      </p:pic>
      <p:sp>
        <p:nvSpPr>
          <p:cNvPr id="5" name="TextBox 4"/>
          <p:cNvSpPr txBox="1"/>
          <p:nvPr/>
        </p:nvSpPr>
        <p:spPr>
          <a:xfrm>
            <a:off x="7707036" y="3088822"/>
            <a:ext cx="750627" cy="369332"/>
          </a:xfrm>
          <a:prstGeom prst="rect">
            <a:avLst/>
          </a:prstGeom>
          <a:noFill/>
        </p:spPr>
        <p:txBody>
          <a:bodyPr wrap="square" rtlCol="0">
            <a:spAutoFit/>
          </a:bodyPr>
          <a:lstStyle/>
          <a:p>
            <a:r>
              <a:rPr lang="en-US" b="1" dirty="0" smtClean="0">
                <a:solidFill>
                  <a:schemeClr val="tx2"/>
                </a:solidFill>
              </a:rPr>
              <a:t>3.2°F</a:t>
            </a:r>
            <a:endParaRPr lang="en-US" b="1" dirty="0">
              <a:solidFill>
                <a:schemeClr val="tx2"/>
              </a:solidFill>
            </a:endParaRPr>
          </a:p>
        </p:txBody>
      </p:sp>
      <p:sp>
        <p:nvSpPr>
          <p:cNvPr id="10" name="TextBox 9"/>
          <p:cNvSpPr txBox="1"/>
          <p:nvPr/>
        </p:nvSpPr>
        <p:spPr>
          <a:xfrm>
            <a:off x="1219200" y="6062990"/>
            <a:ext cx="2667000" cy="261610"/>
          </a:xfrm>
          <a:prstGeom prst="rect">
            <a:avLst/>
          </a:prstGeom>
          <a:noFill/>
        </p:spPr>
        <p:txBody>
          <a:bodyPr wrap="square" rtlCol="0">
            <a:spAutoFit/>
          </a:bodyPr>
          <a:lstStyle/>
          <a:p>
            <a:r>
              <a:rPr lang="en-US" sz="1100" dirty="0" smtClean="0">
                <a:solidFill>
                  <a:schemeClr val="bg1">
                    <a:lumMod val="65000"/>
                  </a:schemeClr>
                </a:solidFill>
              </a:rPr>
              <a:t>NASA, based on IPCC</a:t>
            </a:r>
            <a:endParaRPr lang="en-US" sz="1100" dirty="0">
              <a:solidFill>
                <a:schemeClr val="bg1">
                  <a:lumMod val="65000"/>
                </a:schemeClr>
              </a:solidFill>
            </a:endParaRPr>
          </a:p>
        </p:txBody>
      </p:sp>
      <p:sp>
        <p:nvSpPr>
          <p:cNvPr id="7" name="Left Arrow Callout 6"/>
          <p:cNvSpPr/>
          <p:nvPr/>
        </p:nvSpPr>
        <p:spPr>
          <a:xfrm>
            <a:off x="7543800" y="1676400"/>
            <a:ext cx="1219200" cy="457200"/>
          </a:xfrm>
          <a:prstGeom prst="leftArrowCallout">
            <a:avLst>
              <a:gd name="adj1" fmla="val 25000"/>
              <a:gd name="adj2" fmla="val 25000"/>
              <a:gd name="adj3" fmla="val 25000"/>
              <a:gd name="adj4" fmla="val 7747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t>6.5</a:t>
            </a:r>
            <a:r>
              <a:rPr lang="en-US" sz="2000" b="1" dirty="0" smtClean="0">
                <a:latin typeface="Calibri"/>
              </a:rPr>
              <a:t>°F</a:t>
            </a:r>
            <a:endParaRPr lang="en-US" sz="2000" b="1" dirty="0"/>
          </a:p>
        </p:txBody>
      </p:sp>
      <p:sp>
        <p:nvSpPr>
          <p:cNvPr id="8" name="Left Arrow Callout 7"/>
          <p:cNvSpPr/>
          <p:nvPr/>
        </p:nvSpPr>
        <p:spPr>
          <a:xfrm>
            <a:off x="7543800" y="3048000"/>
            <a:ext cx="1219200" cy="457200"/>
          </a:xfrm>
          <a:prstGeom prst="leftArrowCallout">
            <a:avLst>
              <a:gd name="adj1" fmla="val 25000"/>
              <a:gd name="adj2" fmla="val 25000"/>
              <a:gd name="adj3" fmla="val 25000"/>
              <a:gd name="adj4" fmla="val 774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3.2</a:t>
            </a:r>
            <a:r>
              <a:rPr lang="en-US" sz="2000" b="1" dirty="0" smtClean="0">
                <a:latin typeface="Calibri"/>
              </a:rPr>
              <a:t>°F</a:t>
            </a:r>
            <a:endParaRPr lang="en-US" sz="2000" b="1"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4648200"/>
            <a:ext cx="8534400" cy="1676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Observed changes in temperature since the</a:t>
            </a:r>
            <a:br>
              <a:rPr lang="en-US" sz="2800" dirty="0" smtClean="0"/>
            </a:br>
            <a:r>
              <a:rPr lang="en-US" sz="2800" dirty="0" smtClean="0"/>
              <a:t>Industrial Revolution cannot be accurately represented</a:t>
            </a:r>
            <a:br>
              <a:rPr lang="en-US" sz="2800" dirty="0" smtClean="0"/>
            </a:br>
            <a:r>
              <a:rPr lang="en-US" sz="2800" dirty="0" smtClean="0"/>
              <a:t>without including human influences.</a:t>
            </a:r>
            <a:endParaRPr lang="en-US" sz="2800" dirty="0"/>
          </a:p>
        </p:txBody>
      </p:sp>
      <p:sp>
        <p:nvSpPr>
          <p:cNvPr id="2" name="Title 1"/>
          <p:cNvSpPr>
            <a:spLocks noGrp="1"/>
          </p:cNvSpPr>
          <p:nvPr>
            <p:ph type="title"/>
          </p:nvPr>
        </p:nvSpPr>
        <p:spPr/>
        <p:txBody>
          <a:bodyPr>
            <a:normAutofit/>
          </a:bodyPr>
          <a:lstStyle/>
          <a:p>
            <a:r>
              <a:rPr lang="en-US" sz="3600" dirty="0" smtClean="0"/>
              <a:t>How Good are Climate Models?</a:t>
            </a:r>
            <a:endParaRPr lang="en-US" sz="3600" dirty="0"/>
          </a:p>
        </p:txBody>
      </p:sp>
      <p:pic>
        <p:nvPicPr>
          <p:cNvPr id="4" name="Picture 1"/>
          <p:cNvPicPr>
            <a:picLocks noChangeArrowheads="1"/>
          </p:cNvPicPr>
          <p:nvPr/>
        </p:nvPicPr>
        <p:blipFill>
          <a:blip r:embed="rId2" cstate="print">
            <a:extLst>
              <a:ext uri="{28A0092B-C50C-407E-A947-70E740481C1C}">
                <a14:useLocalDpi xmlns:a14="http://schemas.microsoft.com/office/drawing/2010/main" val="0"/>
              </a:ext>
            </a:extLst>
          </a:blip>
          <a:srcRect t="10944"/>
          <a:stretch>
            <a:fillRect/>
          </a:stretch>
        </p:blipFill>
        <p:spPr bwMode="auto">
          <a:xfrm>
            <a:off x="228600" y="1447800"/>
            <a:ext cx="44958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rrowheads="1"/>
          </p:cNvPicPr>
          <p:nvPr/>
        </p:nvPicPr>
        <p:blipFill>
          <a:blip r:embed="rId3" cstate="print">
            <a:extLst>
              <a:ext uri="{28A0092B-C50C-407E-A947-70E740481C1C}">
                <a14:useLocalDpi xmlns:a14="http://schemas.microsoft.com/office/drawing/2010/main" val="0"/>
              </a:ext>
            </a:extLst>
          </a:blip>
          <a:srcRect t="14430"/>
          <a:stretch>
            <a:fillRect/>
          </a:stretch>
        </p:blipFill>
        <p:spPr bwMode="auto">
          <a:xfrm>
            <a:off x="4648200" y="1447800"/>
            <a:ext cx="446314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1143000" y="3505200"/>
            <a:ext cx="30480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Natural Climate Influences</a:t>
            </a:r>
            <a:endParaRPr lang="en-US" dirty="0"/>
          </a:p>
        </p:txBody>
      </p:sp>
      <p:sp>
        <p:nvSpPr>
          <p:cNvPr id="10" name="Rounded Rectangle 9"/>
          <p:cNvSpPr/>
          <p:nvPr/>
        </p:nvSpPr>
        <p:spPr>
          <a:xfrm>
            <a:off x="5791200" y="3352800"/>
            <a:ext cx="25908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Natural and Human Climate Influences</a:t>
            </a:r>
            <a:endParaRPr lang="en-US" dirty="0"/>
          </a:p>
        </p:txBody>
      </p:sp>
      <p:sp>
        <p:nvSpPr>
          <p:cNvPr id="9" name="TextBox 8"/>
          <p:cNvSpPr txBox="1"/>
          <p:nvPr/>
        </p:nvSpPr>
        <p:spPr>
          <a:xfrm>
            <a:off x="76200" y="4288781"/>
            <a:ext cx="2667000" cy="261610"/>
          </a:xfrm>
          <a:prstGeom prst="rect">
            <a:avLst/>
          </a:prstGeom>
          <a:noFill/>
        </p:spPr>
        <p:txBody>
          <a:bodyPr wrap="square" rtlCol="0">
            <a:spAutoFit/>
          </a:bodyPr>
          <a:lstStyle/>
          <a:p>
            <a:r>
              <a:rPr lang="en-US" sz="1100" dirty="0" smtClean="0">
                <a:solidFill>
                  <a:schemeClr val="bg1">
                    <a:lumMod val="65000"/>
                  </a:schemeClr>
                </a:solidFill>
              </a:rPr>
              <a:t>IPCC, modified</a:t>
            </a:r>
            <a:endParaRPr lang="en-US" sz="1100" dirty="0">
              <a:solidFill>
                <a:schemeClr val="bg1">
                  <a:lumMod val="6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Future Midwest Temperature</a:t>
            </a:r>
            <a:endParaRPr lang="en-US" sz="3600" dirty="0"/>
          </a:p>
        </p:txBody>
      </p:sp>
      <p:pic>
        <p:nvPicPr>
          <p:cNvPr id="5122" name="Picture 2" descr="C:\Documents and Settings\danbro\Desktop\Projected winter-summer climate.jpg"/>
          <p:cNvPicPr>
            <a:picLocks noChangeAspect="1" noChangeArrowheads="1"/>
          </p:cNvPicPr>
          <p:nvPr/>
        </p:nvPicPr>
        <p:blipFill>
          <a:blip r:embed="rId2" cstate="print"/>
          <a:srcRect/>
          <a:stretch>
            <a:fillRect/>
          </a:stretch>
        </p:blipFill>
        <p:spPr bwMode="auto">
          <a:xfrm>
            <a:off x="1828800" y="1219200"/>
            <a:ext cx="7099863" cy="5200650"/>
          </a:xfrm>
          <a:prstGeom prst="rect">
            <a:avLst/>
          </a:prstGeom>
          <a:noFill/>
        </p:spPr>
      </p:pic>
      <p:sp>
        <p:nvSpPr>
          <p:cNvPr id="10" name="Rounded Rectangle 9"/>
          <p:cNvSpPr/>
          <p:nvPr/>
        </p:nvSpPr>
        <p:spPr>
          <a:xfrm>
            <a:off x="228600" y="2209800"/>
            <a:ext cx="1600200" cy="9906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effectLst>
                  <a:outerShdw blurRad="38100" dist="38100" dir="2700000" algn="tl">
                    <a:srgbClr val="000000">
                      <a:alpha val="43137"/>
                    </a:srgbClr>
                  </a:outerShdw>
                </a:effectLst>
              </a:rPr>
              <a:t>High </a:t>
            </a:r>
            <a:r>
              <a:rPr lang="en-US" dirty="0" smtClean="0">
                <a:solidFill>
                  <a:schemeClr val="tx1"/>
                </a:solidFill>
              </a:rPr>
              <a:t>Emissions Scenario</a:t>
            </a:r>
            <a:endParaRPr lang="en-US" dirty="0">
              <a:solidFill>
                <a:schemeClr val="tx1"/>
              </a:solidFill>
            </a:endParaRPr>
          </a:p>
        </p:txBody>
      </p:sp>
      <p:sp>
        <p:nvSpPr>
          <p:cNvPr id="11" name="Rounded Rectangle 10"/>
          <p:cNvSpPr/>
          <p:nvPr/>
        </p:nvSpPr>
        <p:spPr>
          <a:xfrm>
            <a:off x="228600" y="4495800"/>
            <a:ext cx="1600200" cy="9906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50"/>
                </a:solidFill>
                <a:effectLst>
                  <a:outerShdw blurRad="38100" dist="38100" dir="2700000" algn="tl">
                    <a:srgbClr val="000000">
                      <a:alpha val="43137"/>
                    </a:srgbClr>
                  </a:outerShdw>
                </a:effectLst>
              </a:rPr>
              <a:t>Low </a:t>
            </a:r>
            <a:r>
              <a:rPr lang="en-US" dirty="0" smtClean="0">
                <a:solidFill>
                  <a:schemeClr val="tx1"/>
                </a:solidFill>
              </a:rPr>
              <a:t>Emissions Scenario</a:t>
            </a:r>
            <a:endParaRPr lang="en-US" dirty="0">
              <a:solidFill>
                <a:schemeClr val="tx1"/>
              </a:solidFill>
            </a:endParaRPr>
          </a:p>
        </p:txBody>
      </p:sp>
      <p:sp>
        <p:nvSpPr>
          <p:cNvPr id="12" name="TextBox 11"/>
          <p:cNvSpPr txBox="1"/>
          <p:nvPr/>
        </p:nvSpPr>
        <p:spPr>
          <a:xfrm>
            <a:off x="1905000" y="6248400"/>
            <a:ext cx="3200400" cy="261610"/>
          </a:xfrm>
          <a:prstGeom prst="rect">
            <a:avLst/>
          </a:prstGeom>
          <a:noFill/>
        </p:spPr>
        <p:txBody>
          <a:bodyPr wrap="square" rtlCol="0">
            <a:spAutoFit/>
          </a:bodyPr>
          <a:lstStyle/>
          <a:p>
            <a:r>
              <a:rPr lang="en-US" sz="1100" dirty="0" smtClean="0">
                <a:solidFill>
                  <a:schemeClr val="bg1">
                    <a:lumMod val="65000"/>
                  </a:schemeClr>
                </a:solidFill>
              </a:rPr>
              <a:t>Modified from </a:t>
            </a:r>
            <a:r>
              <a:rPr lang="en-US" sz="1100" dirty="0" err="1" smtClean="0">
                <a:solidFill>
                  <a:schemeClr val="bg1">
                    <a:lumMod val="65000"/>
                  </a:schemeClr>
                </a:solidFill>
              </a:rPr>
              <a:t>Hayhoe</a:t>
            </a:r>
            <a:r>
              <a:rPr lang="en-US" sz="1100" dirty="0" smtClean="0">
                <a:solidFill>
                  <a:schemeClr val="bg1">
                    <a:lumMod val="65000"/>
                  </a:schemeClr>
                </a:solidFill>
              </a:rPr>
              <a:t> et al, 2010</a:t>
            </a:r>
            <a:endParaRPr lang="en-US" sz="1100"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2" cstate="print"/>
          <a:srcRect/>
          <a:stretch>
            <a:fillRect/>
          </a:stretch>
        </p:blipFill>
        <p:spPr bwMode="auto">
          <a:xfrm>
            <a:off x="4547155" y="1651432"/>
            <a:ext cx="4444445" cy="314916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600" dirty="0" smtClean="0"/>
              <a:t>More Hot Days</a:t>
            </a:r>
            <a:endParaRPr lang="en-US" sz="3600" dirty="0"/>
          </a:p>
        </p:txBody>
      </p:sp>
      <p:pic>
        <p:nvPicPr>
          <p:cNvPr id="6146" name="Picture 2"/>
          <p:cNvPicPr>
            <a:picLocks noChangeAspect="1" noChangeArrowheads="1"/>
          </p:cNvPicPr>
          <p:nvPr/>
        </p:nvPicPr>
        <p:blipFill>
          <a:blip r:embed="rId3" cstate="print"/>
          <a:srcRect/>
          <a:stretch>
            <a:fillRect/>
          </a:stretch>
        </p:blipFill>
        <p:spPr bwMode="auto">
          <a:xfrm>
            <a:off x="228600" y="1524000"/>
            <a:ext cx="4445000" cy="3200400"/>
          </a:xfrm>
          <a:prstGeom prst="rect">
            <a:avLst/>
          </a:prstGeom>
          <a:noFill/>
          <a:ln w="9525">
            <a:noFill/>
            <a:miter lim="800000"/>
            <a:headEnd/>
            <a:tailEnd/>
          </a:ln>
        </p:spPr>
      </p:pic>
      <p:sp>
        <p:nvSpPr>
          <p:cNvPr id="8" name="Rounded Rectangle 7"/>
          <p:cNvSpPr/>
          <p:nvPr/>
        </p:nvSpPr>
        <p:spPr>
          <a:xfrm>
            <a:off x="1219200" y="4953000"/>
            <a:ext cx="2514600" cy="914400"/>
          </a:xfrm>
          <a:prstGeom prst="roundRect">
            <a:avLst/>
          </a:prstGeom>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Increase in Days</a:t>
            </a:r>
          </a:p>
          <a:p>
            <a:pPr algn="ctr"/>
            <a:r>
              <a:rPr lang="en-US" sz="2400" b="1" dirty="0" smtClean="0"/>
              <a:t>&gt; 95°F </a:t>
            </a:r>
            <a:endParaRPr lang="en-US" sz="2400" b="1" dirty="0"/>
          </a:p>
        </p:txBody>
      </p:sp>
      <p:sp>
        <p:nvSpPr>
          <p:cNvPr id="9" name="Rounded Rectangle 8"/>
          <p:cNvSpPr/>
          <p:nvPr/>
        </p:nvSpPr>
        <p:spPr>
          <a:xfrm>
            <a:off x="5562600" y="4953000"/>
            <a:ext cx="2514600" cy="1143000"/>
          </a:xfrm>
          <a:prstGeom prst="roundRect">
            <a:avLst/>
          </a:prstGeom>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Increase in Consecutive Days</a:t>
            </a:r>
          </a:p>
          <a:p>
            <a:pPr algn="ctr"/>
            <a:r>
              <a:rPr lang="en-US" sz="2400" b="1" dirty="0" smtClean="0"/>
              <a:t>&gt; 95°F </a:t>
            </a:r>
            <a:endParaRPr lang="en-US" sz="2400" b="1" dirty="0"/>
          </a:p>
        </p:txBody>
      </p:sp>
      <p:sp>
        <p:nvSpPr>
          <p:cNvPr id="10" name="TextBox 9"/>
          <p:cNvSpPr txBox="1"/>
          <p:nvPr/>
        </p:nvSpPr>
        <p:spPr>
          <a:xfrm>
            <a:off x="3657600" y="1686580"/>
            <a:ext cx="2286000" cy="523220"/>
          </a:xfrm>
          <a:prstGeom prst="rect">
            <a:avLst/>
          </a:prstGeom>
          <a:noFill/>
        </p:spPr>
        <p:txBody>
          <a:bodyPr wrap="square" rtlCol="0">
            <a:spAutoFit/>
          </a:bodyPr>
          <a:lstStyle/>
          <a:p>
            <a:r>
              <a:rPr lang="en-US" sz="2800" dirty="0" smtClean="0"/>
              <a:t>2041-2070</a:t>
            </a:r>
            <a:endParaRPr lang="en-US" sz="2800" dirty="0"/>
          </a:p>
        </p:txBody>
      </p:sp>
      <p:sp>
        <p:nvSpPr>
          <p:cNvPr id="11" name="TextBox 10"/>
          <p:cNvSpPr txBox="1"/>
          <p:nvPr/>
        </p:nvSpPr>
        <p:spPr>
          <a:xfrm>
            <a:off x="426719" y="6446520"/>
            <a:ext cx="3213295" cy="369332"/>
          </a:xfrm>
          <a:prstGeom prst="rect">
            <a:avLst/>
          </a:prstGeom>
          <a:noFill/>
        </p:spPr>
        <p:txBody>
          <a:bodyPr wrap="square" rtlCol="0">
            <a:spAutoFit/>
          </a:bodyPr>
          <a:lstStyle/>
          <a:p>
            <a:r>
              <a:rPr lang="en-US" dirty="0" smtClean="0">
                <a:solidFill>
                  <a:schemeClr val="bg1">
                    <a:lumMod val="65000"/>
                  </a:schemeClr>
                </a:solidFill>
              </a:rPr>
              <a:t>Kunkel (2011)</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Hot Days</a:t>
            </a:r>
            <a:endParaRPr lang="en-US" dirty="0"/>
          </a:p>
        </p:txBody>
      </p:sp>
      <p:pic>
        <p:nvPicPr>
          <p:cNvPr id="4" name="Picture 3" descr="C:\Users\danbro\Desktop\hot days det c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6916387" cy="5406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8316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Precipitation</a:t>
            </a:r>
            <a:endParaRPr lang="en-US" dirty="0"/>
          </a:p>
        </p:txBody>
      </p:sp>
      <p:sp>
        <p:nvSpPr>
          <p:cNvPr id="5" name="TextBox 4"/>
          <p:cNvSpPr txBox="1"/>
          <p:nvPr/>
        </p:nvSpPr>
        <p:spPr>
          <a:xfrm>
            <a:off x="338229" y="6299047"/>
            <a:ext cx="3213295" cy="369332"/>
          </a:xfrm>
          <a:prstGeom prst="rect">
            <a:avLst/>
          </a:prstGeom>
          <a:noFill/>
        </p:spPr>
        <p:txBody>
          <a:bodyPr wrap="square" rtlCol="0">
            <a:spAutoFit/>
          </a:bodyPr>
          <a:lstStyle/>
          <a:p>
            <a:r>
              <a:rPr lang="en-US" dirty="0" smtClean="0"/>
              <a:t>Kunkel (2011)</a:t>
            </a:r>
          </a:p>
        </p:txBody>
      </p:sp>
      <p:sp>
        <p:nvSpPr>
          <p:cNvPr id="8" name="TextBox 7"/>
          <p:cNvSpPr txBox="1"/>
          <p:nvPr/>
        </p:nvSpPr>
        <p:spPr>
          <a:xfrm>
            <a:off x="2057400" y="1404774"/>
            <a:ext cx="4724400" cy="461665"/>
          </a:xfrm>
          <a:prstGeom prst="rect">
            <a:avLst/>
          </a:prstGeom>
          <a:noFill/>
        </p:spPr>
        <p:txBody>
          <a:bodyPr wrap="square" rtlCol="0">
            <a:spAutoFit/>
          </a:bodyPr>
          <a:lstStyle/>
          <a:p>
            <a:pPr algn="ctr"/>
            <a:r>
              <a:rPr lang="en-US" sz="2400" b="1" dirty="0" smtClean="0"/>
              <a:t>2041-2070 vs. 1971-2000</a:t>
            </a:r>
            <a:endParaRPr lang="en-US" sz="2400" b="1" dirty="0"/>
          </a:p>
        </p:txBody>
      </p:sp>
      <p:sp>
        <p:nvSpPr>
          <p:cNvPr id="9" name="Rectangle 8"/>
          <p:cNvSpPr/>
          <p:nvPr/>
        </p:nvSpPr>
        <p:spPr>
          <a:xfrm>
            <a:off x="7216726" y="5989217"/>
            <a:ext cx="1927274" cy="485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245834" y="2068099"/>
            <a:ext cx="8745766" cy="3932099"/>
            <a:chOff x="289156" y="2183642"/>
            <a:chExt cx="8745766" cy="3932099"/>
          </a:xfrm>
        </p:grpSpPr>
        <p:sp>
          <p:nvSpPr>
            <p:cNvPr id="11" name="TextBox 10"/>
            <p:cNvSpPr txBox="1"/>
            <p:nvPr/>
          </p:nvSpPr>
          <p:spPr>
            <a:xfrm>
              <a:off x="289156" y="2934943"/>
              <a:ext cx="1745792" cy="830997"/>
            </a:xfrm>
            <a:prstGeom prst="rect">
              <a:avLst/>
            </a:prstGeom>
            <a:noFill/>
          </p:spPr>
          <p:txBody>
            <a:bodyPr wrap="square" rtlCol="0">
              <a:spAutoFit/>
            </a:bodyPr>
            <a:lstStyle/>
            <a:p>
              <a:pPr algn="r"/>
              <a:r>
                <a:rPr lang="en-US" sz="2400" b="1" dirty="0" smtClean="0">
                  <a:solidFill>
                    <a:schemeClr val="tx2"/>
                  </a:solidFill>
                </a:rPr>
                <a:t>Winter</a:t>
              </a:r>
            </a:p>
            <a:p>
              <a:pPr algn="r"/>
              <a:r>
                <a:rPr lang="en-US" sz="2400" b="1" dirty="0" smtClean="0">
                  <a:solidFill>
                    <a:schemeClr val="tx2"/>
                  </a:solidFill>
                </a:rPr>
                <a:t>+5 to 20% </a:t>
              </a:r>
              <a:endParaRPr lang="en-US" sz="2400" b="1" dirty="0">
                <a:solidFill>
                  <a:schemeClr val="tx2"/>
                </a:solidFill>
              </a:endParaRPr>
            </a:p>
          </p:txBody>
        </p:sp>
        <p:sp>
          <p:nvSpPr>
            <p:cNvPr id="12" name="TextBox 11"/>
            <p:cNvSpPr txBox="1"/>
            <p:nvPr/>
          </p:nvSpPr>
          <p:spPr>
            <a:xfrm>
              <a:off x="7221230" y="2811439"/>
              <a:ext cx="1737492" cy="1200329"/>
            </a:xfrm>
            <a:prstGeom prst="rect">
              <a:avLst/>
            </a:prstGeom>
            <a:noFill/>
          </p:spPr>
          <p:txBody>
            <a:bodyPr wrap="square" rtlCol="0">
              <a:spAutoFit/>
            </a:bodyPr>
            <a:lstStyle/>
            <a:p>
              <a:r>
                <a:rPr lang="en-US" sz="2400" b="1" dirty="0" smtClean="0">
                  <a:solidFill>
                    <a:schemeClr val="tx2"/>
                  </a:solidFill>
                </a:rPr>
                <a:t>Spring</a:t>
              </a:r>
            </a:p>
            <a:p>
              <a:r>
                <a:rPr lang="en-US" sz="2400" b="1" dirty="0" smtClean="0">
                  <a:solidFill>
                    <a:schemeClr val="tx2"/>
                  </a:solidFill>
                </a:rPr>
                <a:t>+0 to 20% </a:t>
              </a:r>
            </a:p>
            <a:p>
              <a:endParaRPr lang="en-US" sz="2400" b="1" dirty="0"/>
            </a:p>
          </p:txBody>
        </p:sp>
        <p:sp>
          <p:nvSpPr>
            <p:cNvPr id="13" name="TextBox 12"/>
            <p:cNvSpPr txBox="1"/>
            <p:nvPr/>
          </p:nvSpPr>
          <p:spPr>
            <a:xfrm>
              <a:off x="7260048" y="4915412"/>
              <a:ext cx="1774874" cy="1200329"/>
            </a:xfrm>
            <a:prstGeom prst="rect">
              <a:avLst/>
            </a:prstGeom>
            <a:noFill/>
          </p:spPr>
          <p:txBody>
            <a:bodyPr wrap="square" rtlCol="0">
              <a:spAutoFit/>
            </a:bodyPr>
            <a:lstStyle/>
            <a:p>
              <a:r>
                <a:rPr lang="en-US" sz="2400" b="1" dirty="0" smtClean="0">
                  <a:solidFill>
                    <a:schemeClr val="tx2"/>
                  </a:solidFill>
                </a:rPr>
                <a:t>Fall</a:t>
              </a:r>
            </a:p>
            <a:p>
              <a:r>
                <a:rPr lang="en-US" sz="2400" b="1" dirty="0" smtClean="0">
                  <a:solidFill>
                    <a:schemeClr val="tx2"/>
                  </a:solidFill>
                </a:rPr>
                <a:t>+0 to 20% </a:t>
              </a:r>
            </a:p>
            <a:p>
              <a:endParaRPr lang="en-US" sz="2400" b="1" dirty="0">
                <a:solidFill>
                  <a:schemeClr val="tx2"/>
                </a:solidFill>
              </a:endParaRPr>
            </a:p>
          </p:txBody>
        </p:sp>
        <p:sp>
          <p:nvSpPr>
            <p:cNvPr id="14" name="TextBox 13"/>
            <p:cNvSpPr txBox="1"/>
            <p:nvPr/>
          </p:nvSpPr>
          <p:spPr>
            <a:xfrm>
              <a:off x="289156" y="4992343"/>
              <a:ext cx="1721350" cy="830997"/>
            </a:xfrm>
            <a:prstGeom prst="rect">
              <a:avLst/>
            </a:prstGeom>
            <a:noFill/>
          </p:spPr>
          <p:txBody>
            <a:bodyPr wrap="square" rtlCol="0">
              <a:spAutoFit/>
            </a:bodyPr>
            <a:lstStyle/>
            <a:p>
              <a:pPr algn="r"/>
              <a:r>
                <a:rPr lang="en-US" sz="2400" b="1" dirty="0" smtClean="0">
                  <a:solidFill>
                    <a:schemeClr val="accent6">
                      <a:lumMod val="75000"/>
                    </a:schemeClr>
                  </a:solidFill>
                </a:rPr>
                <a:t>Summer</a:t>
              </a:r>
            </a:p>
            <a:p>
              <a:pPr algn="r"/>
              <a:r>
                <a:rPr lang="en-US" sz="2400" b="1" dirty="0" smtClean="0">
                  <a:solidFill>
                    <a:schemeClr val="accent6">
                      <a:lumMod val="75000"/>
                    </a:schemeClr>
                  </a:solidFill>
                </a:rPr>
                <a:t>+10 to -10%</a:t>
              </a:r>
              <a:endParaRPr lang="en-US" sz="2400" b="1" dirty="0">
                <a:solidFill>
                  <a:schemeClr val="accent6">
                    <a:lumMod val="75000"/>
                  </a:schemeClr>
                </a:solidFill>
              </a:endParaRPr>
            </a:p>
          </p:txBody>
        </p:sp>
        <p:sp>
          <p:nvSpPr>
            <p:cNvPr id="17" name="Rectangle 16"/>
            <p:cNvSpPr/>
            <p:nvPr/>
          </p:nvSpPr>
          <p:spPr>
            <a:xfrm>
              <a:off x="2306473" y="2183642"/>
              <a:ext cx="1064525" cy="62779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627" y="2056597"/>
            <a:ext cx="5321300" cy="469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426967" y="1295400"/>
            <a:ext cx="1659166" cy="954107"/>
          </a:xfrm>
          <a:prstGeom prst="rect">
            <a:avLst/>
          </a:prstGeom>
          <a:noFill/>
        </p:spPr>
        <p:txBody>
          <a:bodyPr wrap="square" rtlCol="0">
            <a:spAutoFit/>
          </a:bodyPr>
          <a:lstStyle/>
          <a:p>
            <a:pPr algn="ctr"/>
            <a:r>
              <a:rPr lang="en-US" sz="2800" b="1" i="1" dirty="0" smtClean="0">
                <a:solidFill>
                  <a:schemeClr val="tx2"/>
                </a:solidFill>
              </a:rPr>
              <a:t>Annual</a:t>
            </a:r>
          </a:p>
          <a:p>
            <a:pPr algn="ctr"/>
            <a:r>
              <a:rPr lang="en-US" sz="2800" b="1" i="1" dirty="0" smtClean="0">
                <a:solidFill>
                  <a:schemeClr val="tx2"/>
                </a:solidFill>
              </a:rPr>
              <a:t>+5 to 15%</a:t>
            </a:r>
            <a:endParaRPr lang="en-US" sz="2800" b="1" i="1" dirty="0">
              <a:solidFill>
                <a:schemeClr val="tx2"/>
              </a:solidFill>
            </a:endParaRPr>
          </a:p>
        </p:txBody>
      </p:sp>
    </p:spTree>
    <p:extLst>
      <p:ext uri="{BB962C8B-B14F-4D97-AF65-F5344CB8AC3E}">
        <p14:creationId xmlns:p14="http://schemas.microsoft.com/office/powerpoint/2010/main" val="1245676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Snowfall Days</a:t>
            </a:r>
            <a:endParaRPr lang="en-US" dirty="0"/>
          </a:p>
        </p:txBody>
      </p:sp>
      <p:pic>
        <p:nvPicPr>
          <p:cNvPr id="4" name="Picture 2"/>
          <p:cNvPicPr>
            <a:picLocks noChangeAspect="1" noChangeArrowheads="1"/>
          </p:cNvPicPr>
          <p:nvPr/>
        </p:nvPicPr>
        <p:blipFill>
          <a:blip r:embed="rId2" cstate="screen"/>
          <a:srcRect/>
          <a:stretch>
            <a:fillRect/>
          </a:stretch>
        </p:blipFill>
        <p:spPr bwMode="auto">
          <a:xfrm>
            <a:off x="1257300" y="1293973"/>
            <a:ext cx="6529848" cy="5183027"/>
          </a:xfrm>
          <a:prstGeom prst="rect">
            <a:avLst/>
          </a:prstGeom>
          <a:noFill/>
          <a:ln w="9525">
            <a:noFill/>
            <a:miter lim="800000"/>
            <a:headEnd/>
            <a:tailEnd/>
          </a:ln>
        </p:spPr>
      </p:pic>
      <p:sp>
        <p:nvSpPr>
          <p:cNvPr id="5" name="TextBox 4"/>
          <p:cNvSpPr txBox="1"/>
          <p:nvPr/>
        </p:nvSpPr>
        <p:spPr>
          <a:xfrm>
            <a:off x="0" y="6555485"/>
            <a:ext cx="3213295" cy="276999"/>
          </a:xfrm>
          <a:prstGeom prst="rect">
            <a:avLst/>
          </a:prstGeom>
          <a:noFill/>
        </p:spPr>
        <p:txBody>
          <a:bodyPr wrap="square" rtlCol="0">
            <a:spAutoFit/>
          </a:bodyPr>
          <a:lstStyle/>
          <a:p>
            <a:r>
              <a:rPr lang="en-US" sz="1200" dirty="0" err="1" smtClean="0">
                <a:solidFill>
                  <a:schemeClr val="bg1">
                    <a:lumMod val="50000"/>
                  </a:schemeClr>
                </a:solidFill>
              </a:rPr>
              <a:t>Hayhoe</a:t>
            </a:r>
            <a:r>
              <a:rPr lang="en-US" sz="1200" dirty="0" smtClean="0">
                <a:solidFill>
                  <a:schemeClr val="bg1">
                    <a:lumMod val="50000"/>
                  </a:schemeClr>
                </a:solidFill>
              </a:rPr>
              <a:t> et al (2010)</a:t>
            </a:r>
            <a:endParaRPr lang="en-US" sz="1200" dirty="0">
              <a:solidFill>
                <a:schemeClr val="bg1">
                  <a:lumMod val="50000"/>
                </a:schemeClr>
              </a:solidFill>
            </a:endParaRPr>
          </a:p>
        </p:txBody>
      </p:sp>
    </p:spTree>
    <p:extLst>
      <p:ext uri="{BB962C8B-B14F-4D97-AF65-F5344CB8AC3E}">
        <p14:creationId xmlns:p14="http://schemas.microsoft.com/office/powerpoint/2010/main" val="227553180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267755" y="1429524"/>
            <a:ext cx="1524000" cy="914400"/>
          </a:xfrm>
          <a:prstGeom prst="roundRect">
            <a:avLst/>
          </a:prstGeom>
          <a:solidFill>
            <a:srgbClr val="003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2800" dirty="0">
              <a:effectLst>
                <a:outerShdw blurRad="38100" dist="38100" dir="2700000" algn="tl">
                  <a:srgbClr val="000000">
                    <a:alpha val="43137"/>
                  </a:srgbClr>
                </a:outerShdw>
              </a:effectLst>
            </a:endParaRPr>
          </a:p>
        </p:txBody>
      </p:sp>
      <p:sp>
        <p:nvSpPr>
          <p:cNvPr id="7" name="Rounded Rectangle 6"/>
          <p:cNvSpPr/>
          <p:nvPr/>
        </p:nvSpPr>
        <p:spPr>
          <a:xfrm>
            <a:off x="1295400" y="1429524"/>
            <a:ext cx="1524000" cy="914400"/>
          </a:xfrm>
          <a:prstGeom prst="roundRect">
            <a:avLst/>
          </a:prstGeom>
          <a:solidFill>
            <a:srgbClr val="091C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2800" dirty="0">
              <a:solidFill>
                <a:srgbClr val="FFD90F"/>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457200" y="0"/>
            <a:ext cx="8229600" cy="1143000"/>
          </a:xfrm>
        </p:spPr>
        <p:txBody>
          <a:bodyPr>
            <a:normAutofit/>
          </a:bodyPr>
          <a:lstStyle/>
          <a:p>
            <a:r>
              <a:rPr lang="en-US" sz="3600" b="1" dirty="0" smtClean="0">
                <a:latin typeface="Cambria" pitchFamily="18" charset="0"/>
              </a:rPr>
              <a:t>What does GLISA do?</a:t>
            </a:r>
            <a:endParaRPr lang="en-US" sz="3600" b="1" dirty="0">
              <a:latin typeface="Cambria" pitchFamily="18" charset="0"/>
            </a:endParaRPr>
          </a:p>
        </p:txBody>
      </p:sp>
      <p:sp>
        <p:nvSpPr>
          <p:cNvPr id="3" name="Content Placeholder 2"/>
          <p:cNvSpPr>
            <a:spLocks noGrp="1"/>
          </p:cNvSpPr>
          <p:nvPr>
            <p:ph idx="1"/>
          </p:nvPr>
        </p:nvSpPr>
        <p:spPr>
          <a:xfrm>
            <a:off x="215106" y="2705073"/>
            <a:ext cx="8229600" cy="3771928"/>
          </a:xfrm>
        </p:spPr>
        <p:txBody>
          <a:bodyPr>
            <a:normAutofit/>
          </a:bodyPr>
          <a:lstStyle/>
          <a:p>
            <a:r>
              <a:rPr lang="en-US" dirty="0" smtClean="0"/>
              <a:t>GLISA is an information</a:t>
            </a:r>
            <a:br>
              <a:rPr lang="en-US" dirty="0" smtClean="0"/>
            </a:br>
            <a:r>
              <a:rPr lang="en-US" dirty="0" smtClean="0"/>
              <a:t>network hub for integrated</a:t>
            </a:r>
            <a:br>
              <a:rPr lang="en-US" dirty="0" smtClean="0"/>
            </a:br>
            <a:r>
              <a:rPr lang="en-US" dirty="0" smtClean="0"/>
              <a:t>climate science</a:t>
            </a:r>
          </a:p>
          <a:p>
            <a:endParaRPr lang="en-US" dirty="0" smtClean="0"/>
          </a:p>
          <a:p>
            <a:r>
              <a:rPr lang="en-US" dirty="0" smtClean="0"/>
              <a:t>Connects practitioners</a:t>
            </a:r>
            <a:br>
              <a:rPr lang="en-US" dirty="0" smtClean="0"/>
            </a:br>
            <a:r>
              <a:rPr lang="en-US" dirty="0" smtClean="0"/>
              <a:t>and scientists</a:t>
            </a:r>
          </a:p>
          <a:p>
            <a:pPr marL="0" indent="0">
              <a:buNone/>
            </a:pPr>
            <a:endParaRPr lang="en-US" sz="2600" dirty="0" smtClean="0"/>
          </a:p>
          <a:p>
            <a:pPr lvl="1"/>
            <a:endParaRPr lang="en-US" sz="1400" dirty="0" smtClean="0"/>
          </a:p>
          <a:p>
            <a:pPr lvl="1">
              <a:buNone/>
            </a:pPr>
            <a:endParaRPr lang="en-US" sz="2400" dirty="0" smtClean="0"/>
          </a:p>
          <a:p>
            <a:pPr lvl="1">
              <a:buNone/>
            </a:pPr>
            <a:endParaRPr lang="en-US" dirty="0" smtClean="0"/>
          </a:p>
          <a:p>
            <a:pPr lvl="2">
              <a:buNone/>
            </a:pPr>
            <a:endParaRPr lang="en-US" dirty="0"/>
          </a:p>
        </p:txBody>
      </p:sp>
      <p:pic>
        <p:nvPicPr>
          <p:cNvPr id="9" name="Picture 2" descr="C:\Documents and Settings\danbro\Desktop\GLISA\GLISA logos\GLISA Logo simple medium.jpg"/>
          <p:cNvPicPr>
            <a:picLocks noChangeAspect="1" noChangeArrowheads="1"/>
          </p:cNvPicPr>
          <p:nvPr/>
        </p:nvPicPr>
        <p:blipFill>
          <a:blip r:embed="rId2" cstate="print"/>
          <a:srcRect/>
          <a:stretch>
            <a:fillRect/>
          </a:stretch>
        </p:blipFill>
        <p:spPr bwMode="auto">
          <a:xfrm>
            <a:off x="7821612" y="6477000"/>
            <a:ext cx="1246188" cy="295275"/>
          </a:xfrm>
          <a:prstGeom prst="rect">
            <a:avLst/>
          </a:prstGeom>
          <a:noFill/>
        </p:spPr>
      </p:pic>
      <p:pic>
        <p:nvPicPr>
          <p:cNvPr id="3074" name="Picture 2" descr="C:\Documents and Settings\danbro\Desktop\msu.jpg"/>
          <p:cNvPicPr>
            <a:picLocks noChangeAspect="1" noChangeArrowheads="1"/>
          </p:cNvPicPr>
          <p:nvPr/>
        </p:nvPicPr>
        <p:blipFill>
          <a:blip r:embed="rId3" cstate="print"/>
          <a:srcRect/>
          <a:stretch>
            <a:fillRect/>
          </a:stretch>
        </p:blipFill>
        <p:spPr bwMode="auto">
          <a:xfrm>
            <a:off x="6700833" y="1505724"/>
            <a:ext cx="657841" cy="762000"/>
          </a:xfrm>
          <a:prstGeom prst="rect">
            <a:avLst/>
          </a:prstGeom>
          <a:noFill/>
        </p:spPr>
      </p:pic>
      <p:pic>
        <p:nvPicPr>
          <p:cNvPr id="3075" name="Picture 3" descr="C:\Documents and Settings\danbro\Desktop\umich.png"/>
          <p:cNvPicPr>
            <a:picLocks noChangeAspect="1" noChangeArrowheads="1"/>
          </p:cNvPicPr>
          <p:nvPr/>
        </p:nvPicPr>
        <p:blipFill>
          <a:blip r:embed="rId4" cstate="print"/>
          <a:srcRect/>
          <a:stretch>
            <a:fillRect/>
          </a:stretch>
        </p:blipFill>
        <p:spPr bwMode="auto">
          <a:xfrm>
            <a:off x="1612134" y="1566684"/>
            <a:ext cx="890531" cy="640080"/>
          </a:xfrm>
          <a:prstGeom prst="rect">
            <a:avLst/>
          </a:prstGeom>
          <a:noFill/>
        </p:spPr>
      </p:pic>
      <p:pic>
        <p:nvPicPr>
          <p:cNvPr id="11" name="Picture 10" descr="C:\Users\danbro\Desktop\Great Lakes Basi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2552700"/>
            <a:ext cx="2950845" cy="2095500"/>
          </a:xfrm>
          <a:prstGeom prst="rect">
            <a:avLst/>
          </a:prstGeom>
          <a:noFill/>
          <a:ln>
            <a:noFill/>
          </a:ln>
        </p:spPr>
      </p:pic>
      <p:pic>
        <p:nvPicPr>
          <p:cNvPr id="12" name="Picture 11" descr="C:\Users\danbro\Desktop\GLISA what we are.png"/>
          <p:cNvPicPr/>
          <p:nvPr/>
        </p:nvPicPr>
        <p:blipFill>
          <a:blip r:embed="rId6">
            <a:extLst>
              <a:ext uri="{28A0092B-C50C-407E-A947-70E740481C1C}">
                <a14:useLocalDpi xmlns:a14="http://schemas.microsoft.com/office/drawing/2010/main" val="0"/>
              </a:ext>
            </a:extLst>
          </a:blip>
          <a:srcRect/>
          <a:stretch>
            <a:fillRect/>
          </a:stretch>
        </p:blipFill>
        <p:spPr bwMode="auto">
          <a:xfrm>
            <a:off x="5615295" y="4857115"/>
            <a:ext cx="3305175" cy="1543685"/>
          </a:xfrm>
          <a:prstGeom prst="rect">
            <a:avLst/>
          </a:prstGeom>
          <a:noFill/>
          <a:ln>
            <a:noFill/>
          </a:ln>
        </p:spPr>
      </p:pic>
      <p:sp>
        <p:nvSpPr>
          <p:cNvPr id="4" name="TextBox 3"/>
          <p:cNvSpPr txBox="1"/>
          <p:nvPr/>
        </p:nvSpPr>
        <p:spPr>
          <a:xfrm>
            <a:off x="3048000" y="1515249"/>
            <a:ext cx="3121367" cy="707886"/>
          </a:xfrm>
          <a:prstGeom prst="rect">
            <a:avLst/>
          </a:prstGeom>
          <a:noFill/>
        </p:spPr>
        <p:txBody>
          <a:bodyPr wrap="none" rtlCol="0">
            <a:spAutoFit/>
          </a:bodyPr>
          <a:lstStyle/>
          <a:p>
            <a:r>
              <a:rPr lang="en-US" sz="4000" dirty="0" smtClean="0"/>
              <a:t>glisa.msu.edu</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t>
            </a:r>
            <a:r>
              <a:rPr lang="en-US" i="1" dirty="0" smtClean="0"/>
              <a:t>Projected</a:t>
            </a:r>
            <a:r>
              <a:rPr lang="en-US" dirty="0" smtClean="0"/>
              <a:t> Changes</a:t>
            </a:r>
            <a:endParaRPr lang="en-US" dirty="0"/>
          </a:p>
        </p:txBody>
      </p:sp>
      <p:sp>
        <p:nvSpPr>
          <p:cNvPr id="4" name="Rectangle 3"/>
          <p:cNvSpPr txBox="1">
            <a:spLocks noChangeArrowheads="1"/>
          </p:cNvSpPr>
          <p:nvPr/>
        </p:nvSpPr>
        <p:spPr>
          <a:xfrm>
            <a:off x="191072" y="1196975"/>
            <a:ext cx="7506269" cy="49037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Arial" pitchFamily="34" charset="0"/>
              <a:buNone/>
              <a:defRPr/>
            </a:pPr>
            <a:r>
              <a:rPr lang="en-US" sz="2800" b="1" smtClean="0">
                <a:solidFill>
                  <a:srgbClr val="002060"/>
                </a:solidFill>
                <a:latin typeface="SuperFrench"/>
              </a:rPr>
              <a:t>Temperature</a:t>
            </a:r>
          </a:p>
          <a:p>
            <a:pPr lvl="1">
              <a:lnSpc>
                <a:spcPct val="90000"/>
              </a:lnSpc>
              <a:defRPr/>
            </a:pPr>
            <a:r>
              <a:rPr lang="en-US" sz="2400" smtClean="0">
                <a:solidFill>
                  <a:schemeClr val="accent6">
                    <a:lumMod val="50000"/>
                  </a:schemeClr>
                </a:solidFill>
                <a:latin typeface="SuperFrench"/>
              </a:rPr>
              <a:t>Winter  + 7 (5-10)</a:t>
            </a:r>
            <a:r>
              <a:rPr lang="en-US" sz="2400" smtClean="0">
                <a:solidFill>
                  <a:schemeClr val="accent6">
                    <a:lumMod val="50000"/>
                  </a:schemeClr>
                </a:solidFill>
                <a:latin typeface="SuperFrench"/>
                <a:cs typeface="Times New Roman" pitchFamily="18" charset="0"/>
              </a:rPr>
              <a:t>°</a:t>
            </a:r>
            <a:r>
              <a:rPr lang="en-US" sz="2400" smtClean="0">
                <a:solidFill>
                  <a:schemeClr val="accent6">
                    <a:lumMod val="50000"/>
                  </a:schemeClr>
                </a:solidFill>
                <a:latin typeface="SuperFrench"/>
              </a:rPr>
              <a:t>F</a:t>
            </a:r>
          </a:p>
          <a:p>
            <a:pPr lvl="1">
              <a:lnSpc>
                <a:spcPct val="90000"/>
              </a:lnSpc>
              <a:defRPr/>
            </a:pPr>
            <a:r>
              <a:rPr lang="en-US" sz="2400" smtClean="0">
                <a:solidFill>
                  <a:schemeClr val="accent6">
                    <a:lumMod val="50000"/>
                  </a:schemeClr>
                </a:solidFill>
                <a:latin typeface="SuperFrench"/>
              </a:rPr>
              <a:t>Summer  + 9 (5-12)</a:t>
            </a:r>
            <a:r>
              <a:rPr lang="en-US" sz="2400" smtClean="0">
                <a:solidFill>
                  <a:schemeClr val="accent6">
                    <a:lumMod val="50000"/>
                  </a:schemeClr>
                </a:solidFill>
                <a:latin typeface="SuperFrench"/>
                <a:cs typeface="Times New Roman" pitchFamily="18" charset="0"/>
              </a:rPr>
              <a:t>°</a:t>
            </a:r>
            <a:r>
              <a:rPr lang="en-US" sz="2400" smtClean="0">
                <a:solidFill>
                  <a:schemeClr val="accent6">
                    <a:lumMod val="50000"/>
                  </a:schemeClr>
                </a:solidFill>
                <a:latin typeface="SuperFrench"/>
              </a:rPr>
              <a:t>F</a:t>
            </a:r>
          </a:p>
          <a:p>
            <a:pPr lvl="1">
              <a:lnSpc>
                <a:spcPct val="90000"/>
              </a:lnSpc>
              <a:defRPr/>
            </a:pPr>
            <a:r>
              <a:rPr lang="en-US" sz="2400" smtClean="0">
                <a:solidFill>
                  <a:schemeClr val="accent6">
                    <a:lumMod val="50000"/>
                  </a:schemeClr>
                </a:solidFill>
                <a:latin typeface="SuperFrench"/>
              </a:rPr>
              <a:t>Extreme heat more common</a:t>
            </a:r>
          </a:p>
          <a:p>
            <a:pPr lvl="1">
              <a:lnSpc>
                <a:spcPct val="90000"/>
              </a:lnSpc>
              <a:buFontTx/>
              <a:buNone/>
              <a:defRPr/>
            </a:pPr>
            <a:endParaRPr lang="en-US" sz="1200" smtClean="0">
              <a:solidFill>
                <a:srgbClr val="00B050"/>
              </a:solidFill>
              <a:latin typeface="SuperFrench"/>
            </a:endParaRPr>
          </a:p>
          <a:p>
            <a:pPr>
              <a:lnSpc>
                <a:spcPct val="90000"/>
              </a:lnSpc>
              <a:buFont typeface="Arial" pitchFamily="34" charset="0"/>
              <a:buNone/>
              <a:defRPr/>
            </a:pPr>
            <a:r>
              <a:rPr lang="en-US" sz="2800" b="1" smtClean="0">
                <a:solidFill>
                  <a:srgbClr val="002060"/>
                </a:solidFill>
                <a:latin typeface="SuperFrench"/>
              </a:rPr>
              <a:t>Precipitation</a:t>
            </a:r>
          </a:p>
          <a:p>
            <a:pPr lvl="1">
              <a:lnSpc>
                <a:spcPct val="90000"/>
              </a:lnSpc>
              <a:defRPr/>
            </a:pPr>
            <a:r>
              <a:rPr lang="en-US" sz="2400" smtClean="0">
                <a:solidFill>
                  <a:schemeClr val="accent6">
                    <a:lumMod val="50000"/>
                  </a:schemeClr>
                </a:solidFill>
                <a:latin typeface="SuperFrench"/>
              </a:rPr>
              <a:t>Winter, Spring, Fall increasing</a:t>
            </a:r>
          </a:p>
          <a:p>
            <a:pPr lvl="1">
              <a:lnSpc>
                <a:spcPct val="90000"/>
              </a:lnSpc>
              <a:defRPr/>
            </a:pPr>
            <a:r>
              <a:rPr lang="en-US" sz="2400" smtClean="0">
                <a:solidFill>
                  <a:schemeClr val="accent6">
                    <a:lumMod val="50000"/>
                  </a:schemeClr>
                </a:solidFill>
                <a:latin typeface="SuperFrench"/>
              </a:rPr>
              <a:t>Summer Decreasing – drier soils, more droughts         </a:t>
            </a:r>
            <a:r>
              <a:rPr lang="en-US" sz="1200" smtClean="0">
                <a:solidFill>
                  <a:srgbClr val="00B050"/>
                </a:solidFill>
                <a:latin typeface="SuperFrench"/>
              </a:rPr>
              <a:t>		</a:t>
            </a:r>
          </a:p>
          <a:p>
            <a:pPr>
              <a:lnSpc>
                <a:spcPct val="90000"/>
              </a:lnSpc>
              <a:spcAft>
                <a:spcPts val="600"/>
              </a:spcAft>
              <a:buFont typeface="Arial" pitchFamily="34" charset="0"/>
              <a:buNone/>
              <a:defRPr/>
            </a:pPr>
            <a:r>
              <a:rPr lang="en-US" sz="2800" b="1" smtClean="0">
                <a:solidFill>
                  <a:schemeClr val="tx2">
                    <a:lumMod val="50000"/>
                  </a:schemeClr>
                </a:solidFill>
                <a:latin typeface="SuperFrench"/>
              </a:rPr>
              <a:t>Mo</a:t>
            </a:r>
            <a:r>
              <a:rPr lang="en-US" sz="2800" b="1" smtClean="0">
                <a:solidFill>
                  <a:srgbClr val="002060"/>
                </a:solidFill>
                <a:latin typeface="SuperFrench"/>
              </a:rPr>
              <a:t>re extreme events</a:t>
            </a:r>
            <a:r>
              <a:rPr lang="en-US" sz="2800" smtClean="0">
                <a:solidFill>
                  <a:srgbClr val="002060"/>
                </a:solidFill>
                <a:latin typeface="SuperFrench"/>
              </a:rPr>
              <a:t> </a:t>
            </a:r>
            <a:r>
              <a:rPr lang="en-US" sz="2800" smtClean="0">
                <a:solidFill>
                  <a:schemeClr val="accent6">
                    <a:lumMod val="50000"/>
                  </a:schemeClr>
                </a:solidFill>
                <a:latin typeface="SuperFrench"/>
              </a:rPr>
              <a:t>– storms, floods</a:t>
            </a:r>
          </a:p>
          <a:p>
            <a:pPr>
              <a:lnSpc>
                <a:spcPct val="90000"/>
              </a:lnSpc>
              <a:spcAft>
                <a:spcPts val="600"/>
              </a:spcAft>
              <a:buFont typeface="Arial" pitchFamily="34" charset="0"/>
              <a:buNone/>
              <a:defRPr/>
            </a:pPr>
            <a:r>
              <a:rPr lang="en-US" sz="2800" b="1" smtClean="0">
                <a:solidFill>
                  <a:srgbClr val="002060"/>
                </a:solidFill>
                <a:latin typeface="SuperFrench"/>
              </a:rPr>
              <a:t>Ice cover decline will continue</a:t>
            </a:r>
            <a:endParaRPr lang="en-US" sz="2800" b="1" dirty="0" smtClean="0">
              <a:solidFill>
                <a:srgbClr val="002060"/>
              </a:solidFill>
              <a:latin typeface="SuperFrench"/>
            </a:endParaRPr>
          </a:p>
        </p:txBody>
      </p:sp>
      <p:pic>
        <p:nvPicPr>
          <p:cNvPr id="5" name="Picture 6" descr="islands- lake superior"/>
          <p:cNvPicPr>
            <a:picLocks noChangeAspect="1" noChangeArrowheads="1"/>
          </p:cNvPicPr>
          <p:nvPr/>
        </p:nvPicPr>
        <p:blipFill>
          <a:blip r:embed="rId2" cstate="print"/>
          <a:srcRect/>
          <a:stretch>
            <a:fillRect/>
          </a:stretch>
        </p:blipFill>
        <p:spPr bwMode="auto">
          <a:xfrm>
            <a:off x="5455954" y="1272654"/>
            <a:ext cx="3440112" cy="2381250"/>
          </a:xfrm>
          <a:prstGeom prst="rect">
            <a:avLst/>
          </a:prstGeom>
          <a:noFill/>
          <a:ln w="9525">
            <a:noFill/>
            <a:miter lim="800000"/>
            <a:headEnd/>
            <a:tailEnd/>
          </a:ln>
        </p:spPr>
      </p:pic>
      <p:pic>
        <p:nvPicPr>
          <p:cNvPr id="6" name="Picture 8"/>
          <p:cNvPicPr>
            <a:picLocks noChangeAspect="1" noChangeArrowheads="1"/>
          </p:cNvPicPr>
          <p:nvPr/>
        </p:nvPicPr>
        <p:blipFill>
          <a:blip r:embed="rId3" cstate="print"/>
          <a:srcRect l="20184" t="47116" r="12674"/>
          <a:stretch>
            <a:fillRect/>
          </a:stretch>
        </p:blipFill>
        <p:spPr bwMode="auto">
          <a:xfrm>
            <a:off x="2057400" y="5605051"/>
            <a:ext cx="4732337" cy="1258887"/>
          </a:xfrm>
          <a:prstGeom prst="rect">
            <a:avLst/>
          </a:prstGeom>
          <a:noFill/>
          <a:ln w="9525">
            <a:noFill/>
            <a:miter lim="800000"/>
            <a:headEnd/>
            <a:tailEnd/>
          </a:ln>
        </p:spPr>
      </p:pic>
    </p:spTree>
    <p:extLst>
      <p:ext uri="{BB962C8B-B14F-4D97-AF65-F5344CB8AC3E}">
        <p14:creationId xmlns:p14="http://schemas.microsoft.com/office/powerpoint/2010/main" val="330220977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Impacts of Climate Change in the Great Lakes Region</a:t>
            </a:r>
            <a:endParaRPr lang="en-US" sz="3600" dirty="0"/>
          </a:p>
        </p:txBody>
      </p:sp>
      <p:sp>
        <p:nvSpPr>
          <p:cNvPr id="3" name="Content Placeholder 2"/>
          <p:cNvSpPr>
            <a:spLocks noGrp="1"/>
          </p:cNvSpPr>
          <p:nvPr>
            <p:ph idx="1"/>
          </p:nvPr>
        </p:nvSpPr>
        <p:spPr>
          <a:xfrm>
            <a:off x="457200" y="1371600"/>
            <a:ext cx="8229600" cy="5334000"/>
          </a:xfrm>
          <a:effectLst/>
        </p:spPr>
        <p:txBody>
          <a:bodyPr>
            <a:normAutofit fontScale="47500" lnSpcReduction="20000"/>
          </a:bodyPr>
          <a:lstStyle/>
          <a:p>
            <a:pPr algn="ctr">
              <a:buNone/>
            </a:pPr>
            <a:r>
              <a:rPr lang="en-US" sz="4200" b="1" dirty="0" smtClean="0">
                <a:solidFill>
                  <a:schemeClr val="tx2"/>
                </a:solidFill>
              </a:rPr>
              <a:t>Changes in temperature and precipitation throughout the region will lead to many impacts in both engineered and natural environments.</a:t>
            </a:r>
          </a:p>
          <a:p>
            <a:pPr algn="ctr">
              <a:buNone/>
            </a:pPr>
            <a:endParaRPr lang="en-US" b="1" dirty="0" smtClean="0"/>
          </a:p>
          <a:p>
            <a:pPr algn="ctr">
              <a:buNone/>
            </a:pPr>
            <a:r>
              <a:rPr lang="en-US" sz="5900" b="1" dirty="0" smtClean="0"/>
              <a:t>Fish</a:t>
            </a:r>
          </a:p>
          <a:p>
            <a:pPr algn="ctr">
              <a:buNone/>
            </a:pPr>
            <a:r>
              <a:rPr lang="en-US" sz="5900" b="1" dirty="0" smtClean="0"/>
              <a:t>Water</a:t>
            </a:r>
          </a:p>
          <a:p>
            <a:pPr algn="ctr">
              <a:buNone/>
            </a:pPr>
            <a:r>
              <a:rPr lang="en-US" sz="5900" b="1" dirty="0" smtClean="0"/>
              <a:t>Energy</a:t>
            </a:r>
          </a:p>
          <a:p>
            <a:pPr algn="ctr">
              <a:buNone/>
            </a:pPr>
            <a:r>
              <a:rPr lang="en-US" sz="5900" b="1" dirty="0" smtClean="0"/>
              <a:t>Forests</a:t>
            </a:r>
          </a:p>
          <a:p>
            <a:pPr algn="ctr">
              <a:buNone/>
            </a:pPr>
            <a:r>
              <a:rPr lang="en-US" sz="5900" b="1" dirty="0" smtClean="0"/>
              <a:t>Agriculture</a:t>
            </a:r>
          </a:p>
          <a:p>
            <a:pPr algn="ctr">
              <a:buNone/>
            </a:pPr>
            <a:r>
              <a:rPr lang="en-US" sz="5900" b="1" dirty="0" smtClean="0"/>
              <a:t>Biodiversity</a:t>
            </a:r>
          </a:p>
          <a:p>
            <a:pPr algn="ctr">
              <a:buNone/>
            </a:pPr>
            <a:r>
              <a:rPr lang="en-US" sz="5900" b="1" dirty="0" smtClean="0"/>
              <a:t>Public Health</a:t>
            </a:r>
          </a:p>
          <a:p>
            <a:pPr algn="ctr">
              <a:buNone/>
            </a:pPr>
            <a:r>
              <a:rPr lang="en-US" sz="5900" b="1" dirty="0" smtClean="0"/>
              <a:t>Transportation</a:t>
            </a:r>
          </a:p>
          <a:p>
            <a:pPr algn="ctr">
              <a:buNone/>
            </a:pPr>
            <a:r>
              <a:rPr lang="en-US" sz="5900" b="1" dirty="0" smtClean="0"/>
              <a:t>Birds and Wildlife</a:t>
            </a:r>
          </a:p>
          <a:p>
            <a:pPr algn="ctr">
              <a:buNone/>
            </a:pPr>
            <a:r>
              <a:rPr lang="en-US" sz="5900" b="1" dirty="0" smtClean="0"/>
              <a:t>Tourism and Recreation</a:t>
            </a:r>
          </a:p>
          <a:p>
            <a:endParaRPr lang="en-US" dirty="0"/>
          </a:p>
        </p:txBody>
      </p:sp>
      <p:pic>
        <p:nvPicPr>
          <p:cNvPr id="7170" name="Picture 2" descr="C:\Documents and Settings\danbro\Desktop\cherries.jpg"/>
          <p:cNvPicPr>
            <a:picLocks noChangeAspect="1" noChangeArrowheads="1"/>
          </p:cNvPicPr>
          <p:nvPr/>
        </p:nvPicPr>
        <p:blipFill>
          <a:blip r:embed="rId2" cstate="print"/>
          <a:srcRect/>
          <a:stretch>
            <a:fillRect/>
          </a:stretch>
        </p:blipFill>
        <p:spPr bwMode="auto">
          <a:xfrm>
            <a:off x="6477000" y="3581400"/>
            <a:ext cx="1600200" cy="1064860"/>
          </a:xfrm>
          <a:prstGeom prst="rect">
            <a:avLst/>
          </a:prstGeom>
          <a:noFill/>
        </p:spPr>
      </p:pic>
      <p:pic>
        <p:nvPicPr>
          <p:cNvPr id="7171" name="Picture 3" descr="C:\Documents and Settings\danbro\Desktop\800px-Dendroica_kirtlandii_-Michigan,_USA_-male-8_(5).jpg"/>
          <p:cNvPicPr>
            <a:picLocks noChangeAspect="1" noChangeArrowheads="1"/>
          </p:cNvPicPr>
          <p:nvPr/>
        </p:nvPicPr>
        <p:blipFill>
          <a:blip r:embed="rId3" cstate="print"/>
          <a:srcRect/>
          <a:stretch>
            <a:fillRect/>
          </a:stretch>
        </p:blipFill>
        <p:spPr bwMode="auto">
          <a:xfrm>
            <a:off x="6477000" y="4724400"/>
            <a:ext cx="1600200" cy="1200150"/>
          </a:xfrm>
          <a:prstGeom prst="rect">
            <a:avLst/>
          </a:prstGeom>
          <a:noFill/>
        </p:spPr>
      </p:pic>
      <p:pic>
        <p:nvPicPr>
          <p:cNvPr id="7172" name="Picture 4" descr="C:\Documents and Settings\danbro\Desktop\i_stock_traverse_city_mi.jpg"/>
          <p:cNvPicPr>
            <a:picLocks noChangeAspect="1" noChangeArrowheads="1"/>
          </p:cNvPicPr>
          <p:nvPr/>
        </p:nvPicPr>
        <p:blipFill>
          <a:blip r:embed="rId4" cstate="print"/>
          <a:srcRect/>
          <a:stretch>
            <a:fillRect/>
          </a:stretch>
        </p:blipFill>
        <p:spPr bwMode="auto">
          <a:xfrm>
            <a:off x="6477000" y="2286000"/>
            <a:ext cx="1600200" cy="1224396"/>
          </a:xfrm>
          <a:prstGeom prst="rect">
            <a:avLst/>
          </a:prstGeom>
          <a:noFill/>
        </p:spPr>
      </p:pic>
      <p:pic>
        <p:nvPicPr>
          <p:cNvPr id="7174" name="Picture 6" descr="C:\Documents and Settings\danbro\Desktop\9221428-large.jpg"/>
          <p:cNvPicPr>
            <a:picLocks noChangeAspect="1" noChangeArrowheads="1"/>
          </p:cNvPicPr>
          <p:nvPr/>
        </p:nvPicPr>
        <p:blipFill>
          <a:blip r:embed="rId5" cstate="print"/>
          <a:srcRect/>
          <a:stretch>
            <a:fillRect/>
          </a:stretch>
        </p:blipFill>
        <p:spPr bwMode="auto">
          <a:xfrm>
            <a:off x="1066800" y="2286000"/>
            <a:ext cx="1600200" cy="1254894"/>
          </a:xfrm>
          <a:prstGeom prst="rect">
            <a:avLst/>
          </a:prstGeom>
          <a:noFill/>
        </p:spPr>
      </p:pic>
      <p:pic>
        <p:nvPicPr>
          <p:cNvPr id="7175" name="Picture 7" descr="C:\Documents and Settings\danbro\Desktop\3430100443_7164309258.jpg"/>
          <p:cNvPicPr>
            <a:picLocks noChangeAspect="1" noChangeArrowheads="1"/>
          </p:cNvPicPr>
          <p:nvPr/>
        </p:nvPicPr>
        <p:blipFill>
          <a:blip r:embed="rId6" cstate="print"/>
          <a:srcRect/>
          <a:stretch>
            <a:fillRect/>
          </a:stretch>
        </p:blipFill>
        <p:spPr bwMode="auto">
          <a:xfrm>
            <a:off x="1066800" y="3606632"/>
            <a:ext cx="1600200" cy="226076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500"/>
                                        <p:tgtEl>
                                          <p:spTgt spid="71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500"/>
                                        <p:tgtEl>
                                          <p:spTgt spid="717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75"/>
                                        </p:tgtEl>
                                        <p:attrNameLst>
                                          <p:attrName>style.visibility</p:attrName>
                                        </p:attrNameLst>
                                      </p:cBhvr>
                                      <p:to>
                                        <p:strVal val="visible"/>
                                      </p:to>
                                    </p:set>
                                    <p:animEffect transition="in" filter="fade">
                                      <p:cBhvr>
                                        <p:cTn id="19" dur="500"/>
                                        <p:tgtEl>
                                          <p:spTgt spid="717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fade">
                                      <p:cBhvr>
                                        <p:cTn id="2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Projected Heat-Related Deaths in Chicago</a:t>
            </a:r>
            <a:endParaRPr lang="en-US" sz="3600" dirty="0"/>
          </a:p>
        </p:txBody>
      </p:sp>
      <p:pic>
        <p:nvPicPr>
          <p:cNvPr id="4" name="Picture 2"/>
          <p:cNvPicPr>
            <a:picLocks noChangeAspect="1" noChangeArrowheads="1"/>
          </p:cNvPicPr>
          <p:nvPr/>
        </p:nvPicPr>
        <p:blipFill>
          <a:blip r:embed="rId2" cstate="print"/>
          <a:srcRect/>
          <a:stretch>
            <a:fillRect/>
          </a:stretch>
        </p:blipFill>
        <p:spPr bwMode="auto">
          <a:xfrm>
            <a:off x="1773237" y="1885950"/>
            <a:ext cx="5541963" cy="4210050"/>
          </a:xfrm>
          <a:prstGeom prst="rect">
            <a:avLst/>
          </a:prstGeom>
          <a:noFill/>
          <a:ln w="9525">
            <a:noFill/>
            <a:miter lim="800000"/>
            <a:headEnd/>
            <a:tailEnd/>
          </a:ln>
        </p:spPr>
      </p:pic>
      <p:sp>
        <p:nvSpPr>
          <p:cNvPr id="5" name="TextBox 4"/>
          <p:cNvSpPr txBox="1"/>
          <p:nvPr/>
        </p:nvSpPr>
        <p:spPr>
          <a:xfrm>
            <a:off x="1412965" y="5758190"/>
            <a:ext cx="4302035" cy="261610"/>
          </a:xfrm>
          <a:prstGeom prst="rect">
            <a:avLst/>
          </a:prstGeom>
          <a:noFill/>
        </p:spPr>
        <p:txBody>
          <a:bodyPr wrap="square" rtlCol="0">
            <a:spAutoFit/>
          </a:bodyPr>
          <a:lstStyle/>
          <a:p>
            <a:r>
              <a:rPr lang="en-US" sz="1100" dirty="0" smtClean="0">
                <a:solidFill>
                  <a:schemeClr val="bg1">
                    <a:lumMod val="65000"/>
                  </a:schemeClr>
                </a:solidFill>
              </a:rPr>
              <a:t>USGCRP (2009)</a:t>
            </a:r>
          </a:p>
        </p:txBody>
      </p:sp>
      <p:sp>
        <p:nvSpPr>
          <p:cNvPr id="6" name="TextBox 5"/>
          <p:cNvSpPr txBox="1"/>
          <p:nvPr/>
        </p:nvSpPr>
        <p:spPr>
          <a:xfrm>
            <a:off x="4422230" y="1334869"/>
            <a:ext cx="1292770" cy="646331"/>
          </a:xfrm>
          <a:prstGeom prst="rect">
            <a:avLst/>
          </a:prstGeom>
          <a:noFill/>
        </p:spPr>
        <p:txBody>
          <a:bodyPr wrap="square" rtlCol="0">
            <a:spAutoFit/>
          </a:bodyPr>
          <a:lstStyle/>
          <a:p>
            <a:pPr algn="ctr"/>
            <a:r>
              <a:rPr lang="en-US" b="1" dirty="0" smtClean="0">
                <a:solidFill>
                  <a:srgbClr val="C00000"/>
                </a:solidFill>
                <a:effectLst>
                  <a:outerShdw blurRad="38100" dist="38100" dir="2700000" algn="tl">
                    <a:srgbClr val="000000">
                      <a:alpha val="43137"/>
                    </a:srgbClr>
                  </a:outerShdw>
                </a:effectLst>
              </a:rPr>
              <a:t>High Emissions</a:t>
            </a:r>
            <a:endParaRPr lang="en-US" b="1" dirty="0">
              <a:solidFill>
                <a:srgbClr val="C00000"/>
              </a:solidFill>
              <a:effectLst>
                <a:outerShdw blurRad="38100" dist="38100" dir="2700000" algn="tl">
                  <a:srgbClr val="000000">
                    <a:alpha val="43137"/>
                  </a:srgbClr>
                </a:outerShdw>
              </a:effectLst>
            </a:endParaRPr>
          </a:p>
        </p:txBody>
      </p:sp>
      <p:sp>
        <p:nvSpPr>
          <p:cNvPr id="10" name="Rectangle 9"/>
          <p:cNvSpPr/>
          <p:nvPr/>
        </p:nvSpPr>
        <p:spPr>
          <a:xfrm>
            <a:off x="2819400" y="2073165"/>
            <a:ext cx="3468414" cy="135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52800" y="2096869"/>
            <a:ext cx="1481958" cy="646331"/>
          </a:xfrm>
          <a:prstGeom prst="rect">
            <a:avLst/>
          </a:prstGeom>
          <a:noFill/>
        </p:spPr>
        <p:txBody>
          <a:bodyPr wrap="square" rtlCol="0">
            <a:spAutoFit/>
          </a:bodyPr>
          <a:lstStyle/>
          <a:p>
            <a:pPr algn="ctr"/>
            <a:r>
              <a:rPr lang="en-US" b="1" dirty="0" smtClean="0">
                <a:solidFill>
                  <a:schemeClr val="accent6">
                    <a:lumMod val="75000"/>
                  </a:schemeClr>
                </a:solidFill>
                <a:effectLst>
                  <a:outerShdw blurRad="38100" dist="38100" dir="2700000" algn="tl">
                    <a:srgbClr val="000000">
                      <a:alpha val="43137"/>
                    </a:srgbClr>
                  </a:outerShdw>
                </a:effectLst>
              </a:rPr>
              <a:t>Low Emissions</a:t>
            </a:r>
            <a:endParaRPr lang="en-US" b="1" dirty="0">
              <a:solidFill>
                <a:schemeClr val="accent6">
                  <a:lumMod val="75000"/>
                </a:schemeClr>
              </a:solidFill>
              <a:effectLst>
                <a:outerShdw blurRad="38100" dist="38100" dir="2700000" algn="tl">
                  <a:srgbClr val="000000">
                    <a:alpha val="43137"/>
                  </a:srgbClr>
                </a:outerShdw>
              </a:effectLst>
            </a:endParaRPr>
          </a:p>
        </p:txBody>
      </p:sp>
      <p:cxnSp>
        <p:nvCxnSpPr>
          <p:cNvPr id="8" name="Straight Arrow Connector 7"/>
          <p:cNvCxnSpPr/>
          <p:nvPr/>
        </p:nvCxnSpPr>
        <p:spPr>
          <a:xfrm>
            <a:off x="4093779" y="2769420"/>
            <a:ext cx="173421" cy="17263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9" name="Straight Arrow Connector 8"/>
          <p:cNvCxnSpPr/>
          <p:nvPr/>
        </p:nvCxnSpPr>
        <p:spPr>
          <a:xfrm flipH="1">
            <a:off x="4953000" y="2057400"/>
            <a:ext cx="152400" cy="1371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2703787" y="4736068"/>
            <a:ext cx="1182413"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Observed</a:t>
            </a:r>
            <a:endParaRPr lang="en-US"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Example of Cascade Impacts</a:t>
            </a:r>
            <a:endParaRPr lang="en-US" sz="3600" dirty="0"/>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nvGraphicFramePr>
        <p:xfrm>
          <a:off x="465138" y="1422779"/>
          <a:ext cx="8213725" cy="440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Water Quality</a:t>
            </a:r>
            <a:endParaRPr lang="en-US" sz="3600" dirty="0"/>
          </a:p>
        </p:txBody>
      </p:sp>
      <p:pic>
        <p:nvPicPr>
          <p:cNvPr id="4" name="Picture 2"/>
          <p:cNvPicPr>
            <a:picLocks noChangeAspect="1" noChangeArrowheads="1"/>
          </p:cNvPicPr>
          <p:nvPr/>
        </p:nvPicPr>
        <p:blipFill>
          <a:blip r:embed="rId2" cstate="screen"/>
          <a:srcRect/>
          <a:stretch>
            <a:fillRect/>
          </a:stretch>
        </p:blipFill>
        <p:spPr bwMode="auto">
          <a:xfrm>
            <a:off x="533400" y="1524000"/>
            <a:ext cx="7527480" cy="4495800"/>
          </a:xfrm>
          <a:prstGeom prst="rect">
            <a:avLst/>
          </a:prstGeom>
          <a:noFill/>
          <a:ln w="9525">
            <a:noFill/>
            <a:miter lim="800000"/>
            <a:headEnd/>
            <a:tailEnd/>
          </a:ln>
        </p:spPr>
      </p:pic>
      <p:sp>
        <p:nvSpPr>
          <p:cNvPr id="5" name="Oval 4"/>
          <p:cNvSpPr/>
          <p:nvPr/>
        </p:nvSpPr>
        <p:spPr>
          <a:xfrm>
            <a:off x="1752600" y="4054928"/>
            <a:ext cx="3118759" cy="135527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5650468"/>
            <a:ext cx="1295400" cy="369332"/>
          </a:xfrm>
          <a:prstGeom prst="rect">
            <a:avLst/>
          </a:prstGeom>
          <a:noFill/>
        </p:spPr>
        <p:txBody>
          <a:bodyPr wrap="square" rtlCol="0">
            <a:spAutoFit/>
          </a:bodyPr>
          <a:lstStyle/>
          <a:p>
            <a:r>
              <a:rPr lang="en-US" dirty="0" smtClean="0">
                <a:solidFill>
                  <a:schemeClr val="bg1">
                    <a:lumMod val="65000"/>
                  </a:schemeClr>
                </a:solidFill>
              </a:rPr>
              <a:t>NASA</a:t>
            </a:r>
            <a:endParaRPr lang="en-US" dirty="0">
              <a:solidFill>
                <a:schemeClr val="bg1">
                  <a:lumMod val="65000"/>
                </a:schemeClr>
              </a:solidFill>
            </a:endParaRPr>
          </a:p>
        </p:txBody>
      </p:sp>
      <p:pic>
        <p:nvPicPr>
          <p:cNvPr id="8" name="Picture 4"/>
          <p:cNvPicPr>
            <a:picLocks noChangeAspect="1" noChangeArrowheads="1"/>
          </p:cNvPicPr>
          <p:nvPr/>
        </p:nvPicPr>
        <p:blipFill>
          <a:blip r:embed="rId3" cstate="print"/>
          <a:srcRect/>
          <a:stretch>
            <a:fillRect/>
          </a:stretch>
        </p:blipFill>
        <p:spPr bwMode="auto">
          <a:xfrm>
            <a:off x="6019800" y="1524000"/>
            <a:ext cx="2667000" cy="4495800"/>
          </a:xfrm>
          <a:prstGeom prst="rect">
            <a:avLst/>
          </a:prstGeom>
          <a:noFill/>
          <a:ln w="9525">
            <a:noFill/>
            <a:miter lim="800000"/>
            <a:headEnd/>
            <a:tailEnd/>
          </a:ln>
        </p:spPr>
      </p:pic>
      <p:sp>
        <p:nvSpPr>
          <p:cNvPr id="7" name="Rounded Rectangle 6"/>
          <p:cNvSpPr/>
          <p:nvPr/>
        </p:nvSpPr>
        <p:spPr>
          <a:xfrm>
            <a:off x="4419600" y="1371600"/>
            <a:ext cx="3657600" cy="1828800"/>
          </a:xfrm>
          <a:prstGeom prst="roundRect">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Climate Change will increase the risk of many existing water quality and environmental issues.</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a:bodyPr>
          <a:lstStyle/>
          <a:p>
            <a:r>
              <a:rPr lang="en-US" sz="3600" dirty="0" smtClean="0"/>
              <a:t>Impacts of Climate Change on  Forests</a:t>
            </a:r>
            <a:endParaRPr lang="en-US" sz="3600" dirty="0"/>
          </a:p>
        </p:txBody>
      </p:sp>
      <p:sp>
        <p:nvSpPr>
          <p:cNvPr id="3" name="Content Placeholder 2"/>
          <p:cNvSpPr>
            <a:spLocks noGrp="1"/>
          </p:cNvSpPr>
          <p:nvPr>
            <p:ph idx="1"/>
          </p:nvPr>
        </p:nvSpPr>
        <p:spPr>
          <a:xfrm>
            <a:off x="457200" y="1600200"/>
            <a:ext cx="5562600" cy="4525963"/>
          </a:xfrm>
        </p:spPr>
        <p:txBody>
          <a:bodyPr>
            <a:normAutofit fontScale="85000" lnSpcReduction="20000"/>
          </a:bodyPr>
          <a:lstStyle/>
          <a:p>
            <a:pPr lvl="0"/>
            <a:r>
              <a:rPr lang="en-US" dirty="0" smtClean="0"/>
              <a:t>Amplification of existing stressors, </a:t>
            </a:r>
            <a:r>
              <a:rPr lang="en-US" dirty="0"/>
              <a:t>such as invasive species, </a:t>
            </a:r>
            <a:r>
              <a:rPr lang="en-US" dirty="0" smtClean="0"/>
              <a:t>pests </a:t>
            </a:r>
            <a:r>
              <a:rPr lang="en-US" dirty="0"/>
              <a:t>and </a:t>
            </a:r>
            <a:r>
              <a:rPr lang="en-US" dirty="0" smtClean="0"/>
              <a:t>pathogens</a:t>
            </a:r>
            <a:r>
              <a:rPr lang="en-US" dirty="0"/>
              <a:t/>
            </a:r>
            <a:br>
              <a:rPr lang="en-US" dirty="0"/>
            </a:br>
            <a:endParaRPr lang="en-US" dirty="0"/>
          </a:p>
          <a:p>
            <a:pPr lvl="0"/>
            <a:r>
              <a:rPr lang="en-US" dirty="0" smtClean="0"/>
              <a:t>Many </a:t>
            </a:r>
            <a:r>
              <a:rPr lang="en-US" dirty="0"/>
              <a:t>tree species will </a:t>
            </a:r>
            <a:r>
              <a:rPr lang="en-US" dirty="0" smtClean="0"/>
              <a:t>not be able to migrate quickly enough to keep pace with climate change </a:t>
            </a:r>
            <a:r>
              <a:rPr lang="en-US" dirty="0"/>
              <a:t/>
            </a:r>
            <a:br>
              <a:rPr lang="en-US" dirty="0"/>
            </a:br>
            <a:endParaRPr lang="en-US" dirty="0"/>
          </a:p>
          <a:p>
            <a:pPr lvl="0"/>
            <a:r>
              <a:rPr lang="en-US" dirty="0" smtClean="0"/>
              <a:t>As the timing and extent of many recreation opportunities in forests will change, cultural </a:t>
            </a:r>
            <a:r>
              <a:rPr lang="en-US" dirty="0"/>
              <a:t>connections to </a:t>
            </a:r>
            <a:r>
              <a:rPr lang="en-US" dirty="0" smtClean="0"/>
              <a:t>forests will be lost. </a:t>
            </a:r>
            <a:endParaRPr lang="en-US" dirty="0"/>
          </a:p>
          <a:p>
            <a:endParaRPr lang="en-US" dirty="0"/>
          </a:p>
        </p:txBody>
      </p:sp>
      <p:pic>
        <p:nvPicPr>
          <p:cNvPr id="2051" name="Picture 3" descr="C:\Users\danbro\Desktop\Quehanna_Birc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370422"/>
            <a:ext cx="2236770" cy="16775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anbro\Desktop\05-28-12 - Ferns from the Marl Lake trail, South Higgins Lake State Park.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055" y="3152241"/>
            <a:ext cx="2243940" cy="149595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danbro\Desktop\12-28-11 - Sunlight through the trees 6774-67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724400"/>
            <a:ext cx="2236770" cy="149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41220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Projected Shifts in Forest Types</a:t>
            </a:r>
            <a:endParaRPr lang="en-US" sz="3600" dirty="0"/>
          </a:p>
        </p:txBody>
      </p:sp>
      <p:pic>
        <p:nvPicPr>
          <p:cNvPr id="4" name="Picture 2"/>
          <p:cNvPicPr>
            <a:picLocks noGrp="1" noChangeAspect="1" noChangeArrowheads="1"/>
          </p:cNvPicPr>
          <p:nvPr>
            <p:ph idx="4294967295"/>
          </p:nvPr>
        </p:nvPicPr>
        <p:blipFill>
          <a:blip r:embed="rId2" cstate="print"/>
          <a:srcRect/>
          <a:stretch>
            <a:fillRect/>
          </a:stretch>
        </p:blipFill>
        <p:spPr bwMode="auto">
          <a:xfrm>
            <a:off x="830263" y="1309688"/>
            <a:ext cx="7483475" cy="4832350"/>
          </a:xfrm>
          <a:prstGeom prst="rect">
            <a:avLst/>
          </a:prstGeom>
          <a:noFill/>
          <a:ln w="9525">
            <a:noFill/>
            <a:miter lim="800000"/>
            <a:headEnd/>
            <a:tailEnd/>
          </a:ln>
        </p:spPr>
      </p:pic>
      <p:sp>
        <p:nvSpPr>
          <p:cNvPr id="5" name="TextBox 4"/>
          <p:cNvSpPr txBox="1"/>
          <p:nvPr/>
        </p:nvSpPr>
        <p:spPr>
          <a:xfrm>
            <a:off x="152400" y="6215390"/>
            <a:ext cx="3213295" cy="261610"/>
          </a:xfrm>
          <a:prstGeom prst="rect">
            <a:avLst/>
          </a:prstGeom>
          <a:noFill/>
        </p:spPr>
        <p:txBody>
          <a:bodyPr wrap="square" rtlCol="0">
            <a:spAutoFit/>
          </a:bodyPr>
          <a:lstStyle/>
          <a:p>
            <a:r>
              <a:rPr lang="en-US" sz="1100" dirty="0" smtClean="0">
                <a:solidFill>
                  <a:schemeClr val="bg1">
                    <a:lumMod val="65000"/>
                  </a:schemeClr>
                </a:solidFill>
              </a:rPr>
              <a:t>USGCRP (2009)</a:t>
            </a:r>
          </a:p>
        </p:txBody>
      </p:sp>
      <p:sp>
        <p:nvSpPr>
          <p:cNvPr id="6" name="TextBox 5"/>
          <p:cNvSpPr txBox="1"/>
          <p:nvPr/>
        </p:nvSpPr>
        <p:spPr>
          <a:xfrm>
            <a:off x="3048000" y="1535668"/>
            <a:ext cx="2475914" cy="369332"/>
          </a:xfrm>
          <a:prstGeom prst="rect">
            <a:avLst/>
          </a:prstGeom>
          <a:noFill/>
        </p:spPr>
        <p:txBody>
          <a:bodyPr wrap="square" rtlCol="0">
            <a:spAutoFit/>
          </a:bodyPr>
          <a:lstStyle/>
          <a:p>
            <a:pPr algn="ctr"/>
            <a:r>
              <a:rPr lang="en-US" b="1" dirty="0" smtClean="0">
                <a:solidFill>
                  <a:srgbClr val="C00000"/>
                </a:solidFill>
              </a:rPr>
              <a:t>Maple-Beech-Birch</a:t>
            </a:r>
            <a:endParaRPr lang="en-US" b="1" dirty="0">
              <a:solidFill>
                <a:srgbClr val="C00000"/>
              </a:solidFill>
            </a:endParaRPr>
          </a:p>
        </p:txBody>
      </p:sp>
      <p:cxnSp>
        <p:nvCxnSpPr>
          <p:cNvPr id="7" name="Straight Arrow Connector 6"/>
          <p:cNvCxnSpPr/>
          <p:nvPr/>
        </p:nvCxnSpPr>
        <p:spPr>
          <a:xfrm flipH="1">
            <a:off x="3834582" y="1828800"/>
            <a:ext cx="127818" cy="92914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57782" y="1688068"/>
            <a:ext cx="1856936" cy="369332"/>
          </a:xfrm>
          <a:prstGeom prst="rect">
            <a:avLst/>
          </a:prstGeom>
          <a:noFill/>
        </p:spPr>
        <p:txBody>
          <a:bodyPr wrap="square" rtlCol="0">
            <a:spAutoFit/>
          </a:bodyPr>
          <a:lstStyle/>
          <a:p>
            <a:pPr algn="ctr"/>
            <a:r>
              <a:rPr lang="en-US" b="1" dirty="0" smtClean="0">
                <a:solidFill>
                  <a:srgbClr val="006600"/>
                </a:solidFill>
              </a:rPr>
              <a:t>Oak-Hickory</a:t>
            </a:r>
            <a:endParaRPr lang="en-US" b="1" dirty="0">
              <a:solidFill>
                <a:srgbClr val="006600"/>
              </a:solidFill>
            </a:endParaRPr>
          </a:p>
        </p:txBody>
      </p:sp>
      <p:cxnSp>
        <p:nvCxnSpPr>
          <p:cNvPr id="9" name="Straight Arrow Connector 8"/>
          <p:cNvCxnSpPr/>
          <p:nvPr/>
        </p:nvCxnSpPr>
        <p:spPr>
          <a:xfrm flipH="1">
            <a:off x="7403690" y="2034617"/>
            <a:ext cx="402829" cy="679086"/>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13704" y="1828800"/>
            <a:ext cx="1248696" cy="66367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400800" y="2006221"/>
            <a:ext cx="1419369" cy="442011"/>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Autofit/>
          </a:bodyPr>
          <a:lstStyle/>
          <a:p>
            <a:r>
              <a:rPr lang="en-US" sz="3600" dirty="0" smtClean="0"/>
              <a:t>Climate Change Impacts on Biodiversity</a:t>
            </a:r>
            <a:endParaRPr lang="en-US" sz="3600" dirty="0"/>
          </a:p>
        </p:txBody>
      </p:sp>
      <p:sp>
        <p:nvSpPr>
          <p:cNvPr id="3" name="Content Placeholder 2"/>
          <p:cNvSpPr>
            <a:spLocks noGrp="1"/>
          </p:cNvSpPr>
          <p:nvPr>
            <p:ph idx="1"/>
          </p:nvPr>
        </p:nvSpPr>
        <p:spPr>
          <a:xfrm>
            <a:off x="457200" y="1524000"/>
            <a:ext cx="5867400" cy="5050712"/>
          </a:xfrm>
        </p:spPr>
        <p:txBody>
          <a:bodyPr>
            <a:normAutofit fontScale="92500" lnSpcReduction="20000"/>
          </a:bodyPr>
          <a:lstStyle/>
          <a:p>
            <a:r>
              <a:rPr lang="en-US" dirty="0" smtClean="0"/>
              <a:t>Climate change will amplify existing stressors on biodiversity, including sensitivity to land and water use.</a:t>
            </a:r>
          </a:p>
          <a:p>
            <a:endParaRPr lang="en-US" dirty="0"/>
          </a:p>
          <a:p>
            <a:r>
              <a:rPr lang="en-US" dirty="0" smtClean="0"/>
              <a:t>Some species will need to migrate faster relative to other parts of the continent to keep up with the pace of warming.  Large agricultural areas and the Great Lakes pose major obstacles to species migration.</a:t>
            </a:r>
          </a:p>
          <a:p>
            <a:pPr marL="0" indent="0">
              <a:buNone/>
            </a:pPr>
            <a:endParaRPr lang="en-US" dirty="0"/>
          </a:p>
          <a:p>
            <a:pPr marL="0" indent="0">
              <a:buNone/>
            </a:pPr>
            <a:endParaRPr lang="en-US" dirty="0"/>
          </a:p>
        </p:txBody>
      </p:sp>
      <p:pic>
        <p:nvPicPr>
          <p:cNvPr id="1026" name="Picture 2" descr="C:\Users\danbro\Desktop\800px-Charadrius-melodus-004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605021"/>
            <a:ext cx="2166938" cy="14429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anbro\Desktop\10-06-12 - Hartwick Pines State Park 86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200400"/>
            <a:ext cx="21717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nbro\Desktop\Oncorhynchus_tshawytsc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800600"/>
            <a:ext cx="2141008"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95009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Changing Fish Populations</a:t>
            </a:r>
            <a:endParaRPr lang="en-US" sz="3600" dirty="0"/>
          </a:p>
        </p:txBody>
      </p:sp>
      <p:sp>
        <p:nvSpPr>
          <p:cNvPr id="5" name="Down Arrow Callout 4"/>
          <p:cNvSpPr/>
          <p:nvPr/>
        </p:nvSpPr>
        <p:spPr>
          <a:xfrm>
            <a:off x="2133600" y="1371600"/>
            <a:ext cx="4800600" cy="1219200"/>
          </a:xfrm>
          <a:prstGeom prst="downArrow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smtClean="0"/>
              <a:t>Warmer lake temperatures</a:t>
            </a:r>
            <a:endParaRPr lang="en-US" sz="2800" dirty="0"/>
          </a:p>
        </p:txBody>
      </p:sp>
      <p:sp>
        <p:nvSpPr>
          <p:cNvPr id="6" name="Down Arrow Callout 5"/>
          <p:cNvSpPr/>
          <p:nvPr/>
        </p:nvSpPr>
        <p:spPr>
          <a:xfrm>
            <a:off x="838200" y="2667000"/>
            <a:ext cx="7467600" cy="2438400"/>
          </a:xfrm>
          <a:prstGeom prst="down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err="1" smtClean="0"/>
              <a:t>Warmwater</a:t>
            </a:r>
            <a:r>
              <a:rPr lang="en-US" sz="2800" dirty="0" smtClean="0"/>
              <a:t> species (carp, perch, bass)</a:t>
            </a:r>
          </a:p>
          <a:p>
            <a:pPr algn="ctr"/>
            <a:r>
              <a:rPr lang="en-US" sz="2800" dirty="0" smtClean="0"/>
              <a:t> gain advantage over existing</a:t>
            </a:r>
          </a:p>
          <a:p>
            <a:pPr algn="ctr"/>
            <a:r>
              <a:rPr lang="en-US" sz="2800" dirty="0" smtClean="0"/>
              <a:t>coldwater species (salmon, trout)</a:t>
            </a:r>
            <a:endParaRPr lang="en-US" sz="2800" dirty="0"/>
          </a:p>
        </p:txBody>
      </p:sp>
      <p:sp>
        <p:nvSpPr>
          <p:cNvPr id="9" name="Rectangle 8"/>
          <p:cNvSpPr/>
          <p:nvPr/>
        </p:nvSpPr>
        <p:spPr>
          <a:xfrm>
            <a:off x="1905000" y="5181600"/>
            <a:ext cx="5334000" cy="990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Implications for</a:t>
            </a:r>
          </a:p>
          <a:p>
            <a:pPr algn="ctr"/>
            <a:r>
              <a:rPr lang="en-US" sz="2800" dirty="0" smtClean="0"/>
              <a:t>recreational fishing and tourism</a:t>
            </a:r>
            <a:endParaRPr lang="en-US" sz="2800" dirty="0"/>
          </a:p>
        </p:txBody>
      </p:sp>
      <p:sp>
        <p:nvSpPr>
          <p:cNvPr id="10" name="Rounded Rectangle 9"/>
          <p:cNvSpPr/>
          <p:nvPr/>
        </p:nvSpPr>
        <p:spPr>
          <a:xfrm>
            <a:off x="304800" y="4191000"/>
            <a:ext cx="2662766" cy="1447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3" name="Picture 2" descr="C:\Documents and Settings\danbro\Desktop\10800915-large.jpg"/>
          <p:cNvPicPr>
            <a:picLocks noChangeAspect="1" noChangeArrowheads="1"/>
          </p:cNvPicPr>
          <p:nvPr/>
        </p:nvPicPr>
        <p:blipFill>
          <a:blip r:embed="rId2" cstate="print"/>
          <a:srcRect/>
          <a:stretch>
            <a:fillRect/>
          </a:stretch>
        </p:blipFill>
        <p:spPr bwMode="auto">
          <a:xfrm>
            <a:off x="581186" y="4267200"/>
            <a:ext cx="2085814" cy="1295400"/>
          </a:xfrm>
          <a:prstGeom prst="roundRect">
            <a:avLst>
              <a:gd name="adj" fmla="val 8594"/>
            </a:avLst>
          </a:prstGeom>
          <a:solidFill>
            <a:srgbClr val="FFFFFF">
              <a:shade val="85000"/>
            </a:srgbClr>
          </a:solidFill>
          <a:ln>
            <a:noFill/>
          </a:ln>
          <a:effectLst/>
        </p:spPr>
      </p:pic>
      <p:sp>
        <p:nvSpPr>
          <p:cNvPr id="14" name="Rounded Rectangle 13"/>
          <p:cNvSpPr/>
          <p:nvPr/>
        </p:nvSpPr>
        <p:spPr>
          <a:xfrm>
            <a:off x="6096000" y="4191000"/>
            <a:ext cx="2743199" cy="14478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8195" name="Picture 3" descr="C:\Documents and Settings\danbro\Desktop\11flood7_t607.jpeg"/>
          <p:cNvPicPr>
            <a:picLocks noChangeAspect="1" noChangeArrowheads="1"/>
          </p:cNvPicPr>
          <p:nvPr/>
        </p:nvPicPr>
        <p:blipFill>
          <a:blip r:embed="rId3" cstate="print"/>
          <a:srcRect/>
          <a:stretch>
            <a:fillRect/>
          </a:stretch>
        </p:blipFill>
        <p:spPr bwMode="auto">
          <a:xfrm>
            <a:off x="6248400" y="4343400"/>
            <a:ext cx="2426543" cy="1159304"/>
          </a:xfrm>
          <a:prstGeom prst="roundRect">
            <a:avLst>
              <a:gd name="adj" fmla="val 8594"/>
            </a:avLst>
          </a:prstGeom>
          <a:solidFill>
            <a:srgbClr val="FFFFFF">
              <a:shade val="85000"/>
            </a:srgbClr>
          </a:solidFill>
          <a:ln>
            <a:noFill/>
          </a:ln>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81000" y="4191000"/>
            <a:ext cx="4114800" cy="2133600"/>
          </a:xfrm>
          <a:prstGeom prst="roundRect">
            <a:avLst/>
          </a:prstGeom>
          <a:effectLst>
            <a:outerShdw blurRad="76200" dir="18900000" sy="23000" kx="-1200000" algn="b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3600" dirty="0" smtClean="0"/>
              <a:t>Bird Species Changes and Losses</a:t>
            </a:r>
            <a:endParaRPr lang="en-US" sz="3600" dirty="0"/>
          </a:p>
        </p:txBody>
      </p:sp>
      <p:sp>
        <p:nvSpPr>
          <p:cNvPr id="3" name="Content Placeholder 2"/>
          <p:cNvSpPr>
            <a:spLocks noGrp="1"/>
          </p:cNvSpPr>
          <p:nvPr>
            <p:ph idx="1"/>
          </p:nvPr>
        </p:nvSpPr>
        <p:spPr>
          <a:xfrm>
            <a:off x="457200" y="1295400"/>
            <a:ext cx="8229600" cy="4525963"/>
          </a:xfrm>
        </p:spPr>
        <p:txBody>
          <a:bodyPr/>
          <a:lstStyle/>
          <a:p>
            <a:r>
              <a:rPr lang="en-US" dirty="0" smtClean="0"/>
              <a:t>Some species will gain an advantage while others are forced out of the region.</a:t>
            </a:r>
          </a:p>
          <a:p>
            <a:r>
              <a:rPr lang="en-US" dirty="0" smtClean="0"/>
              <a:t>Even with new species in the region, Michigan will see a drop in the total number of bird species. </a:t>
            </a:r>
            <a:endParaRPr lang="en-US" dirty="0"/>
          </a:p>
        </p:txBody>
      </p:sp>
      <p:pic>
        <p:nvPicPr>
          <p:cNvPr id="1026" name="Picture 2" descr="C:\Documents and Settings\danbro\Desktop\220px-Carduelis-tristis-002.jpg"/>
          <p:cNvPicPr>
            <a:picLocks noChangeAspect="1" noChangeArrowheads="1"/>
          </p:cNvPicPr>
          <p:nvPr/>
        </p:nvPicPr>
        <p:blipFill>
          <a:blip r:embed="rId3" cstate="print"/>
          <a:srcRect/>
          <a:stretch>
            <a:fillRect/>
          </a:stretch>
        </p:blipFill>
        <p:spPr bwMode="auto">
          <a:xfrm>
            <a:off x="533400" y="4419600"/>
            <a:ext cx="1676400" cy="1676400"/>
          </a:xfrm>
          <a:prstGeom prst="roundRect">
            <a:avLst>
              <a:gd name="adj" fmla="val 8594"/>
            </a:avLst>
          </a:prstGeom>
          <a:solidFill>
            <a:srgbClr val="FFFFFF">
              <a:shade val="85000"/>
            </a:srgbClr>
          </a:solidFill>
          <a:ln>
            <a:noFill/>
          </a:ln>
          <a:effectLst/>
        </p:spPr>
      </p:pic>
      <p:sp>
        <p:nvSpPr>
          <p:cNvPr id="8" name="Rounded Rectangle 7"/>
          <p:cNvSpPr/>
          <p:nvPr/>
        </p:nvSpPr>
        <p:spPr>
          <a:xfrm>
            <a:off x="4648200" y="4191000"/>
            <a:ext cx="4114800" cy="2133600"/>
          </a:xfrm>
          <a:prstGeom prst="roundRect">
            <a:avLst/>
          </a:prstGeom>
          <a:effectLst>
            <a:outerShdw blurRad="76200" dir="18900000" sy="23000" kx="-1200000" algn="b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027" name="Picture 3" descr="C:\Documents and Settings\danbro\Desktop\suta10.jpg"/>
          <p:cNvPicPr>
            <a:picLocks noChangeAspect="1" noChangeArrowheads="1"/>
          </p:cNvPicPr>
          <p:nvPr/>
        </p:nvPicPr>
        <p:blipFill>
          <a:blip r:embed="rId4" cstate="print"/>
          <a:srcRect/>
          <a:stretch>
            <a:fillRect/>
          </a:stretch>
        </p:blipFill>
        <p:spPr bwMode="auto">
          <a:xfrm>
            <a:off x="4876800" y="4429125"/>
            <a:ext cx="1666875" cy="1666875"/>
          </a:xfrm>
          <a:prstGeom prst="roundRect">
            <a:avLst>
              <a:gd name="adj" fmla="val 8594"/>
            </a:avLst>
          </a:prstGeom>
          <a:solidFill>
            <a:srgbClr val="FFFFFF">
              <a:shade val="85000"/>
            </a:srgbClr>
          </a:solidFill>
          <a:ln>
            <a:noFill/>
          </a:ln>
          <a:effectLst/>
        </p:spPr>
      </p:pic>
      <p:sp>
        <p:nvSpPr>
          <p:cNvPr id="10" name="TextBox 9"/>
          <p:cNvSpPr txBox="1"/>
          <p:nvPr/>
        </p:nvSpPr>
        <p:spPr>
          <a:xfrm>
            <a:off x="2286000" y="4590871"/>
            <a:ext cx="2057400" cy="1200329"/>
          </a:xfrm>
          <a:prstGeom prst="rect">
            <a:avLst/>
          </a:prstGeom>
          <a:noFill/>
        </p:spPr>
        <p:txBody>
          <a:bodyPr wrap="square" rtlCol="0">
            <a:spAutoFit/>
          </a:bodyPr>
          <a:lstStyle/>
          <a:p>
            <a:r>
              <a:rPr lang="en-US" b="1" dirty="0" smtClean="0">
                <a:solidFill>
                  <a:schemeClr val="bg1">
                    <a:lumMod val="95000"/>
                  </a:schemeClr>
                </a:solidFill>
                <a:effectLst>
                  <a:outerShdw blurRad="38100" dist="38100" dir="2700000" algn="tl">
                    <a:srgbClr val="000000">
                      <a:alpha val="43137"/>
                    </a:srgbClr>
                  </a:outerShdw>
                </a:effectLst>
              </a:rPr>
              <a:t>American Goldfinch</a:t>
            </a:r>
          </a:p>
          <a:p>
            <a:endParaRPr lang="en-US" b="1" dirty="0" smtClean="0">
              <a:solidFill>
                <a:schemeClr val="bg1">
                  <a:lumMod val="95000"/>
                </a:schemeClr>
              </a:solidFill>
              <a:effectLst>
                <a:outerShdw blurRad="38100" dist="38100" dir="2700000" algn="tl">
                  <a:srgbClr val="000000">
                    <a:alpha val="43137"/>
                  </a:srgbClr>
                </a:outerShdw>
              </a:effectLst>
            </a:endParaRPr>
          </a:p>
          <a:p>
            <a:r>
              <a:rPr lang="en-US" b="1" dirty="0" smtClean="0">
                <a:solidFill>
                  <a:schemeClr val="bg1">
                    <a:lumMod val="95000"/>
                  </a:schemeClr>
                </a:solidFill>
                <a:effectLst>
                  <a:outerShdw blurRad="38100" dist="38100" dir="2700000" algn="tl">
                    <a:srgbClr val="000000">
                      <a:alpha val="43137"/>
                    </a:srgbClr>
                  </a:outerShdw>
                </a:effectLst>
              </a:rPr>
              <a:t>Will likely see populations decline</a:t>
            </a:r>
            <a:endParaRPr lang="en-US" b="1" dirty="0">
              <a:solidFill>
                <a:schemeClr val="bg1">
                  <a:lumMod val="95000"/>
                </a:schemeClr>
              </a:solidFill>
              <a:effectLst>
                <a:outerShdw blurRad="38100" dist="38100" dir="2700000" algn="tl">
                  <a:srgbClr val="000000">
                    <a:alpha val="43137"/>
                  </a:srgbClr>
                </a:outerShdw>
              </a:effectLst>
            </a:endParaRPr>
          </a:p>
        </p:txBody>
      </p:sp>
      <p:sp>
        <p:nvSpPr>
          <p:cNvPr id="11" name="TextBox 10"/>
          <p:cNvSpPr txBox="1"/>
          <p:nvPr/>
        </p:nvSpPr>
        <p:spPr>
          <a:xfrm>
            <a:off x="6629400" y="4572000"/>
            <a:ext cx="2057400" cy="1200329"/>
          </a:xfrm>
          <a:prstGeom prst="rect">
            <a:avLst/>
          </a:prstGeom>
          <a:noFill/>
        </p:spPr>
        <p:txBody>
          <a:bodyPr wrap="square" rtlCol="0">
            <a:spAutoFit/>
          </a:bodyPr>
          <a:lstStyle/>
          <a:p>
            <a:r>
              <a:rPr lang="en-US" b="1" dirty="0" smtClean="0">
                <a:solidFill>
                  <a:schemeClr val="bg1">
                    <a:lumMod val="95000"/>
                  </a:schemeClr>
                </a:solidFill>
                <a:effectLst>
                  <a:outerShdw blurRad="38100" dist="38100" dir="2700000" algn="tl">
                    <a:srgbClr val="000000">
                      <a:alpha val="43137"/>
                    </a:srgbClr>
                  </a:outerShdw>
                </a:effectLst>
              </a:rPr>
              <a:t>Summer Tanager</a:t>
            </a:r>
          </a:p>
          <a:p>
            <a:endParaRPr lang="en-US" b="1" dirty="0" smtClean="0">
              <a:solidFill>
                <a:schemeClr val="bg1">
                  <a:lumMod val="95000"/>
                </a:schemeClr>
              </a:solidFill>
              <a:effectLst>
                <a:outerShdw blurRad="38100" dist="38100" dir="2700000" algn="tl">
                  <a:srgbClr val="000000">
                    <a:alpha val="43137"/>
                  </a:srgbClr>
                </a:outerShdw>
              </a:effectLst>
            </a:endParaRPr>
          </a:p>
          <a:p>
            <a:r>
              <a:rPr lang="en-US" b="1" dirty="0" smtClean="0">
                <a:solidFill>
                  <a:schemeClr val="bg1">
                    <a:lumMod val="95000"/>
                  </a:schemeClr>
                </a:solidFill>
                <a:effectLst>
                  <a:outerShdw blurRad="38100" dist="38100" dir="2700000" algn="tl">
                    <a:srgbClr val="000000">
                      <a:alpha val="43137"/>
                    </a:srgbClr>
                  </a:outerShdw>
                </a:effectLst>
              </a:rPr>
              <a:t>Will likely see populations grow</a:t>
            </a:r>
            <a:endParaRPr lang="en-US" b="1" dirty="0">
              <a:solidFill>
                <a:schemeClr val="bg1">
                  <a:lumMod val="95000"/>
                </a:schemeClr>
              </a:solidFill>
              <a:effectLst>
                <a:outerShdw blurRad="38100" dist="38100" dir="2700000" algn="tl">
                  <a:srgbClr val="000000">
                    <a:alpha val="43137"/>
                  </a:srgbClr>
                </a:outerShdw>
              </a:effectLst>
            </a:endParaRPr>
          </a:p>
        </p:txBody>
      </p:sp>
      <p:sp>
        <p:nvSpPr>
          <p:cNvPr id="12" name="TextBox 11"/>
          <p:cNvSpPr txBox="1"/>
          <p:nvPr/>
        </p:nvSpPr>
        <p:spPr>
          <a:xfrm>
            <a:off x="0" y="6589008"/>
            <a:ext cx="3213295" cy="261610"/>
          </a:xfrm>
          <a:prstGeom prst="rect">
            <a:avLst/>
          </a:prstGeom>
          <a:noFill/>
        </p:spPr>
        <p:txBody>
          <a:bodyPr wrap="square" rtlCol="0">
            <a:spAutoFit/>
          </a:bodyPr>
          <a:lstStyle/>
          <a:p>
            <a:r>
              <a:rPr lang="en-US" sz="1100" dirty="0" smtClean="0">
                <a:solidFill>
                  <a:schemeClr val="bg1">
                    <a:lumMod val="50000"/>
                  </a:schemeClr>
                </a:solidFill>
              </a:rPr>
              <a:t>Hellmann et al (2010)</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Why Care About Climate Change?</a:t>
            </a:r>
            <a:endParaRPr lang="en-US" sz="3600" dirty="0"/>
          </a:p>
        </p:txBody>
      </p:sp>
      <p:sp>
        <p:nvSpPr>
          <p:cNvPr id="4" name="Rounded Rectangle 3"/>
          <p:cNvSpPr/>
          <p:nvPr/>
        </p:nvSpPr>
        <p:spPr>
          <a:xfrm>
            <a:off x="381000" y="1371600"/>
            <a:ext cx="6248400" cy="1295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n-US" sz="2400" b="1" i="1" dirty="0" smtClean="0">
                <a:latin typeface="Garamond" pitchFamily="18" charset="0"/>
              </a:rPr>
              <a:t>"Everybody talks about the weather,</a:t>
            </a:r>
            <a:br>
              <a:rPr lang="en-US" sz="2400" b="1" i="1" dirty="0" smtClean="0">
                <a:latin typeface="Garamond" pitchFamily="18" charset="0"/>
              </a:rPr>
            </a:br>
            <a:r>
              <a:rPr lang="en-US" sz="2400" b="1" i="1" dirty="0" smtClean="0">
                <a:latin typeface="Garamond" pitchFamily="18" charset="0"/>
              </a:rPr>
              <a:t>but nobody does anything about it.”</a:t>
            </a:r>
            <a:r>
              <a:rPr lang="en-US" sz="2400" i="1" dirty="0" smtClean="0">
                <a:latin typeface="Garamond" pitchFamily="18" charset="0"/>
              </a:rPr>
              <a:t> </a:t>
            </a:r>
            <a:br>
              <a:rPr lang="en-US" sz="2400" i="1" dirty="0" smtClean="0">
                <a:latin typeface="Garamond" pitchFamily="18" charset="0"/>
              </a:rPr>
            </a:br>
            <a:r>
              <a:rPr lang="en-US" sz="2400" i="1" dirty="0" smtClean="0">
                <a:latin typeface="Garamond" pitchFamily="18" charset="0"/>
              </a:rPr>
              <a:t>—Mark Twain, 1897</a:t>
            </a:r>
            <a:endParaRPr lang="en-US" sz="2400" i="1" dirty="0">
              <a:latin typeface="Garamond" pitchFamily="18" charset="0"/>
            </a:endParaRPr>
          </a:p>
        </p:txBody>
      </p:sp>
      <p:pic>
        <p:nvPicPr>
          <p:cNvPr id="2050" name="Picture 2" descr="http://www.biography.com/imported/images/Biography/Images/Profiles/T/Mark-Twain-9512564-1-402.jpg"/>
          <p:cNvPicPr>
            <a:picLocks noChangeAspect="1" noChangeArrowheads="1"/>
          </p:cNvPicPr>
          <p:nvPr/>
        </p:nvPicPr>
        <p:blipFill>
          <a:blip r:embed="rId2" cstate="print"/>
          <a:srcRect/>
          <a:stretch>
            <a:fillRect/>
          </a:stretch>
        </p:blipFill>
        <p:spPr bwMode="auto">
          <a:xfrm>
            <a:off x="533400" y="1447800"/>
            <a:ext cx="1143000" cy="1143000"/>
          </a:xfrm>
          <a:prstGeom prst="rect">
            <a:avLst/>
          </a:prstGeom>
          <a:noFill/>
        </p:spPr>
      </p:pic>
      <p:pic>
        <p:nvPicPr>
          <p:cNvPr id="2052" name="Picture 4" descr="http://www.michigan.org/global/Media/380/crystal_FS5_Skier.jpg"/>
          <p:cNvPicPr>
            <a:picLocks noChangeAspect="1" noChangeArrowheads="1"/>
          </p:cNvPicPr>
          <p:nvPr/>
        </p:nvPicPr>
        <p:blipFill>
          <a:blip r:embed="rId3" cstate="print"/>
          <a:srcRect/>
          <a:stretch>
            <a:fillRect/>
          </a:stretch>
        </p:blipFill>
        <p:spPr bwMode="auto">
          <a:xfrm>
            <a:off x="457200" y="2865120"/>
            <a:ext cx="1496690" cy="1097280"/>
          </a:xfrm>
          <a:prstGeom prst="rect">
            <a:avLst/>
          </a:prstGeom>
          <a:noFill/>
        </p:spPr>
      </p:pic>
      <p:pic>
        <p:nvPicPr>
          <p:cNvPr id="2054" name="Picture 6" descr="http://tollgate.msu.edu/uploads/images/172/home_farm_frontpage_t.jpg"/>
          <p:cNvPicPr>
            <a:picLocks noChangeAspect="1" noChangeArrowheads="1"/>
          </p:cNvPicPr>
          <p:nvPr/>
        </p:nvPicPr>
        <p:blipFill>
          <a:blip r:embed="rId4" cstate="print"/>
          <a:srcRect/>
          <a:stretch>
            <a:fillRect/>
          </a:stretch>
        </p:blipFill>
        <p:spPr bwMode="auto">
          <a:xfrm>
            <a:off x="2043640" y="2865120"/>
            <a:ext cx="1461560" cy="1097280"/>
          </a:xfrm>
          <a:prstGeom prst="rect">
            <a:avLst/>
          </a:prstGeom>
          <a:noFill/>
        </p:spPr>
      </p:pic>
      <p:pic>
        <p:nvPicPr>
          <p:cNvPr id="2058" name="Picture 10" descr="http://t0.gstatic.com/images?q=tbn:ANd9GcRneMvYKqYoh2s9vttrY8f8Gu-ACEjGQVXDGx6XTnU2FssBS133"/>
          <p:cNvPicPr>
            <a:picLocks noChangeAspect="1" noChangeArrowheads="1"/>
          </p:cNvPicPr>
          <p:nvPr/>
        </p:nvPicPr>
        <p:blipFill>
          <a:blip r:embed="rId5" cstate="print"/>
          <a:srcRect/>
          <a:stretch>
            <a:fillRect/>
          </a:stretch>
        </p:blipFill>
        <p:spPr bwMode="auto">
          <a:xfrm>
            <a:off x="3572475" y="2865120"/>
            <a:ext cx="1685325" cy="1097280"/>
          </a:xfrm>
          <a:prstGeom prst="rect">
            <a:avLst/>
          </a:prstGeom>
          <a:noFill/>
        </p:spPr>
      </p:pic>
      <p:pic>
        <p:nvPicPr>
          <p:cNvPr id="2060" name="Picture 12" descr="http://www.absolutemichigan.com/dig/wp-content/uploads/2010/01/hal_mhc_sa_19540_negaunee_snowfall_145614_7.jpg"/>
          <p:cNvPicPr>
            <a:picLocks noChangeAspect="1" noChangeArrowheads="1"/>
          </p:cNvPicPr>
          <p:nvPr/>
        </p:nvPicPr>
        <p:blipFill>
          <a:blip r:embed="rId6" cstate="print"/>
          <a:srcRect/>
          <a:stretch>
            <a:fillRect/>
          </a:stretch>
        </p:blipFill>
        <p:spPr bwMode="auto">
          <a:xfrm>
            <a:off x="6781800" y="1295401"/>
            <a:ext cx="1828800" cy="1488974"/>
          </a:xfrm>
          <a:prstGeom prst="rect">
            <a:avLst/>
          </a:prstGeom>
          <a:noFill/>
        </p:spPr>
      </p:pic>
      <p:pic>
        <p:nvPicPr>
          <p:cNvPr id="2062" name="Picture 14" descr="https://fbcdn-sphotos-a.akamaihd.net/hphotos-ak-ash4/314053_10101127858439464_2317155_75177266_3075335_n.jpg"/>
          <p:cNvPicPr>
            <a:picLocks noChangeAspect="1" noChangeArrowheads="1"/>
          </p:cNvPicPr>
          <p:nvPr/>
        </p:nvPicPr>
        <p:blipFill>
          <a:blip r:embed="rId7" cstate="print"/>
          <a:srcRect/>
          <a:stretch>
            <a:fillRect/>
          </a:stretch>
        </p:blipFill>
        <p:spPr bwMode="auto">
          <a:xfrm>
            <a:off x="2667000" y="4130040"/>
            <a:ext cx="1862049" cy="1280160"/>
          </a:xfrm>
          <a:prstGeom prst="rect">
            <a:avLst/>
          </a:prstGeom>
          <a:noFill/>
        </p:spPr>
      </p:pic>
      <p:pic>
        <p:nvPicPr>
          <p:cNvPr id="2066" name="Picture 18" descr="http://static.flickr.com/66/211035218_7340e7d749_o.jpg"/>
          <p:cNvPicPr>
            <a:picLocks noChangeAspect="1" noChangeArrowheads="1"/>
          </p:cNvPicPr>
          <p:nvPr/>
        </p:nvPicPr>
        <p:blipFill>
          <a:blip r:embed="rId8" cstate="print"/>
          <a:srcRect/>
          <a:stretch>
            <a:fillRect/>
          </a:stretch>
        </p:blipFill>
        <p:spPr bwMode="auto">
          <a:xfrm>
            <a:off x="626669" y="4130040"/>
            <a:ext cx="1964131" cy="1280160"/>
          </a:xfrm>
          <a:prstGeom prst="rect">
            <a:avLst/>
          </a:prstGeom>
          <a:noFill/>
        </p:spPr>
      </p:pic>
      <p:pic>
        <p:nvPicPr>
          <p:cNvPr id="2068" name="Picture 20" descr="On a Hot Summer Day"/>
          <p:cNvPicPr>
            <a:picLocks noChangeAspect="1" noChangeArrowheads="1"/>
          </p:cNvPicPr>
          <p:nvPr/>
        </p:nvPicPr>
        <p:blipFill>
          <a:blip r:embed="rId9" cstate="print"/>
          <a:srcRect/>
          <a:stretch>
            <a:fillRect/>
          </a:stretch>
        </p:blipFill>
        <p:spPr bwMode="auto">
          <a:xfrm>
            <a:off x="6629400" y="4130040"/>
            <a:ext cx="1703968" cy="1280160"/>
          </a:xfrm>
          <a:prstGeom prst="rect">
            <a:avLst/>
          </a:prstGeom>
          <a:noFill/>
        </p:spPr>
      </p:pic>
      <p:sp>
        <p:nvSpPr>
          <p:cNvPr id="15" name="TextBox 14"/>
          <p:cNvSpPr txBox="1"/>
          <p:nvPr/>
        </p:nvSpPr>
        <p:spPr>
          <a:xfrm>
            <a:off x="0" y="6629401"/>
            <a:ext cx="7162800" cy="261610"/>
          </a:xfrm>
          <a:prstGeom prst="rect">
            <a:avLst/>
          </a:prstGeom>
          <a:noFill/>
        </p:spPr>
        <p:txBody>
          <a:bodyPr wrap="square" rtlCol="0">
            <a:spAutoFit/>
          </a:bodyPr>
          <a:lstStyle/>
          <a:p>
            <a:r>
              <a:rPr lang="en-US" sz="1100" dirty="0" smtClean="0">
                <a:solidFill>
                  <a:schemeClr val="bg1">
                    <a:lumMod val="65000"/>
                  </a:schemeClr>
                </a:solidFill>
              </a:rPr>
              <a:t>Photo credits: michigan.org, MSU, Daniel Brown, Wikipedia.org, ahajokes.com</a:t>
            </a:r>
            <a:endParaRPr lang="en-US" sz="1100" dirty="0">
              <a:solidFill>
                <a:schemeClr val="bg1">
                  <a:lumMod val="65000"/>
                </a:schemeClr>
              </a:solidFill>
            </a:endParaRPr>
          </a:p>
        </p:txBody>
      </p:sp>
      <p:pic>
        <p:nvPicPr>
          <p:cNvPr id="2072" name="Picture 24" descr="http://greatlakesecho.org/wp-content/uploads/2011/07/people-at-beach.jpg"/>
          <p:cNvPicPr>
            <a:picLocks noChangeAspect="1" noChangeArrowheads="1"/>
          </p:cNvPicPr>
          <p:nvPr/>
        </p:nvPicPr>
        <p:blipFill>
          <a:blip r:embed="rId10" cstate="print"/>
          <a:srcRect/>
          <a:stretch>
            <a:fillRect/>
          </a:stretch>
        </p:blipFill>
        <p:spPr bwMode="auto">
          <a:xfrm>
            <a:off x="4640024" y="4130040"/>
            <a:ext cx="1913176" cy="1280160"/>
          </a:xfrm>
          <a:prstGeom prst="rect">
            <a:avLst/>
          </a:prstGeom>
          <a:noFill/>
        </p:spPr>
      </p:pic>
      <p:pic>
        <p:nvPicPr>
          <p:cNvPr id="2074" name="Picture 26" descr="http://t2.gstatic.com/images?q=tbn:ANd9GcRP0Imndo-Pwm8IDk75Yc_2prVvc2mrDL3Sj3Ip6WD5KI6FDvrlYg"/>
          <p:cNvPicPr>
            <a:picLocks noChangeAspect="1" noChangeArrowheads="1"/>
          </p:cNvPicPr>
          <p:nvPr/>
        </p:nvPicPr>
        <p:blipFill>
          <a:blip r:embed="rId11" cstate="print"/>
          <a:srcRect/>
          <a:stretch>
            <a:fillRect/>
          </a:stretch>
        </p:blipFill>
        <p:spPr bwMode="auto">
          <a:xfrm>
            <a:off x="5316876" y="2865120"/>
            <a:ext cx="1464924" cy="1097280"/>
          </a:xfrm>
          <a:prstGeom prst="rect">
            <a:avLst/>
          </a:prstGeom>
          <a:noFill/>
        </p:spPr>
      </p:pic>
      <p:pic>
        <p:nvPicPr>
          <p:cNvPr id="2076" name="Picture 28" descr="http://www.epd.gov.hk/epd/misc/ehk05/english/water/images/pic_12.jpg"/>
          <p:cNvPicPr>
            <a:picLocks noChangeAspect="1" noChangeArrowheads="1"/>
          </p:cNvPicPr>
          <p:nvPr/>
        </p:nvPicPr>
        <p:blipFill>
          <a:blip r:embed="rId12" cstate="print"/>
          <a:srcRect/>
          <a:stretch>
            <a:fillRect/>
          </a:stretch>
        </p:blipFill>
        <p:spPr bwMode="auto">
          <a:xfrm>
            <a:off x="6858001" y="2865120"/>
            <a:ext cx="1600199" cy="1097280"/>
          </a:xfrm>
          <a:prstGeom prst="rect">
            <a:avLst/>
          </a:prstGeom>
          <a:noFill/>
        </p:spPr>
      </p:pic>
      <p:sp>
        <p:nvSpPr>
          <p:cNvPr id="20" name="Rounded Rectangle 19"/>
          <p:cNvSpPr/>
          <p:nvPr/>
        </p:nvSpPr>
        <p:spPr>
          <a:xfrm>
            <a:off x="1447800" y="5257800"/>
            <a:ext cx="6248400" cy="9906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effectLst>
                  <a:outerShdw blurRad="38100" dist="38100" dir="2700000" algn="tl">
                    <a:srgbClr val="000000">
                      <a:alpha val="43137"/>
                    </a:srgbClr>
                  </a:outerShdw>
                </a:effectLst>
              </a:rPr>
              <a:t>Climate regulates life on the planet.</a:t>
            </a:r>
            <a:br>
              <a:rPr lang="en-US" sz="28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Climate determines how we live.</a:t>
            </a:r>
            <a:endParaRPr lang="en-US" sz="2800" i="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500"/>
                                        <p:tgtEl>
                                          <p:spTgt spid="20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500"/>
                                        <p:tgtEl>
                                          <p:spTgt spid="205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58"/>
                                        </p:tgtEl>
                                        <p:attrNameLst>
                                          <p:attrName>style.visibility</p:attrName>
                                        </p:attrNameLst>
                                      </p:cBhvr>
                                      <p:to>
                                        <p:strVal val="visible"/>
                                      </p:to>
                                    </p:set>
                                    <p:animEffect transition="in" filter="fade">
                                      <p:cBhvr>
                                        <p:cTn id="20" dur="500"/>
                                        <p:tgtEl>
                                          <p:spTgt spid="2058"/>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074"/>
                                        </p:tgtEl>
                                        <p:attrNameLst>
                                          <p:attrName>style.visibility</p:attrName>
                                        </p:attrNameLst>
                                      </p:cBhvr>
                                      <p:to>
                                        <p:strVal val="visible"/>
                                      </p:to>
                                    </p:set>
                                    <p:animEffect transition="in" filter="fade">
                                      <p:cBhvr>
                                        <p:cTn id="24" dur="500"/>
                                        <p:tgtEl>
                                          <p:spTgt spid="207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076"/>
                                        </p:tgtEl>
                                        <p:attrNameLst>
                                          <p:attrName>style.visibility</p:attrName>
                                        </p:attrNameLst>
                                      </p:cBhvr>
                                      <p:to>
                                        <p:strVal val="visible"/>
                                      </p:to>
                                    </p:set>
                                    <p:animEffect transition="in" filter="fade">
                                      <p:cBhvr>
                                        <p:cTn id="28" dur="500"/>
                                        <p:tgtEl>
                                          <p:spTgt spid="2076"/>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066"/>
                                        </p:tgtEl>
                                        <p:attrNameLst>
                                          <p:attrName>style.visibility</p:attrName>
                                        </p:attrNameLst>
                                      </p:cBhvr>
                                      <p:to>
                                        <p:strVal val="visible"/>
                                      </p:to>
                                    </p:set>
                                    <p:animEffect transition="in" filter="fade">
                                      <p:cBhvr>
                                        <p:cTn id="32" dur="500"/>
                                        <p:tgtEl>
                                          <p:spTgt spid="2066"/>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2062"/>
                                        </p:tgtEl>
                                        <p:attrNameLst>
                                          <p:attrName>style.visibility</p:attrName>
                                        </p:attrNameLst>
                                      </p:cBhvr>
                                      <p:to>
                                        <p:strVal val="visible"/>
                                      </p:to>
                                    </p:set>
                                    <p:animEffect transition="in" filter="fade">
                                      <p:cBhvr>
                                        <p:cTn id="36" dur="500"/>
                                        <p:tgtEl>
                                          <p:spTgt spid="2062"/>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2072"/>
                                        </p:tgtEl>
                                        <p:attrNameLst>
                                          <p:attrName>style.visibility</p:attrName>
                                        </p:attrNameLst>
                                      </p:cBhvr>
                                      <p:to>
                                        <p:strVal val="visible"/>
                                      </p:to>
                                    </p:set>
                                    <p:animEffect transition="in" filter="fade">
                                      <p:cBhvr>
                                        <p:cTn id="40" dur="500"/>
                                        <p:tgtEl>
                                          <p:spTgt spid="207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2068"/>
                                        </p:tgtEl>
                                        <p:attrNameLst>
                                          <p:attrName>style.visibility</p:attrName>
                                        </p:attrNameLst>
                                      </p:cBhvr>
                                      <p:to>
                                        <p:strVal val="visible"/>
                                      </p:to>
                                    </p:set>
                                    <p:animEffect transition="in" filter="fade">
                                      <p:cBhvr>
                                        <p:cTn id="44" dur="500"/>
                                        <p:tgtEl>
                                          <p:spTgt spid="206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Longer Projected Growing Season</a:t>
            </a:r>
            <a:endParaRPr lang="en-US" sz="3600" dirty="0"/>
          </a:p>
        </p:txBody>
      </p:sp>
      <p:pic>
        <p:nvPicPr>
          <p:cNvPr id="4" name="Picture 2"/>
          <p:cNvPicPr>
            <a:picLocks noChangeAspect="1" noChangeArrowheads="1"/>
          </p:cNvPicPr>
          <p:nvPr/>
        </p:nvPicPr>
        <p:blipFill>
          <a:blip r:embed="rId3" cstate="screen"/>
          <a:srcRect t="7845"/>
          <a:stretch>
            <a:fillRect/>
          </a:stretch>
        </p:blipFill>
        <p:spPr bwMode="auto">
          <a:xfrm>
            <a:off x="381000" y="1295400"/>
            <a:ext cx="4829284" cy="5410200"/>
          </a:xfrm>
          <a:prstGeom prst="rect">
            <a:avLst/>
          </a:prstGeom>
          <a:noFill/>
          <a:ln w="9525">
            <a:noFill/>
            <a:miter lim="800000"/>
            <a:headEnd/>
            <a:tailEnd/>
          </a:ln>
        </p:spPr>
      </p:pic>
      <p:sp>
        <p:nvSpPr>
          <p:cNvPr id="5" name="Down Arrow 4"/>
          <p:cNvSpPr/>
          <p:nvPr/>
        </p:nvSpPr>
        <p:spPr>
          <a:xfrm>
            <a:off x="5105400" y="1981200"/>
            <a:ext cx="381000" cy="762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Down Arrow 5"/>
          <p:cNvSpPr/>
          <p:nvPr/>
        </p:nvSpPr>
        <p:spPr>
          <a:xfrm rot="10800000">
            <a:off x="5105400" y="3429000"/>
            <a:ext cx="381000" cy="762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Down Arrow 6"/>
          <p:cNvSpPr/>
          <p:nvPr/>
        </p:nvSpPr>
        <p:spPr>
          <a:xfrm rot="10800000">
            <a:off x="5105400" y="4953000"/>
            <a:ext cx="381000" cy="10668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ounded Rectangle 8"/>
          <p:cNvSpPr/>
          <p:nvPr/>
        </p:nvSpPr>
        <p:spPr>
          <a:xfrm>
            <a:off x="5791200" y="1828800"/>
            <a:ext cx="25146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Earlier last winter frost in spring</a:t>
            </a:r>
            <a:endParaRPr lang="en-US" sz="2000" dirty="0"/>
          </a:p>
        </p:txBody>
      </p:sp>
      <p:sp>
        <p:nvSpPr>
          <p:cNvPr id="10" name="Rounded Rectangle 9"/>
          <p:cNvSpPr/>
          <p:nvPr/>
        </p:nvSpPr>
        <p:spPr>
          <a:xfrm>
            <a:off x="5791200" y="3352800"/>
            <a:ext cx="25146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Later first winter frost in autumn </a:t>
            </a:r>
            <a:endParaRPr lang="en-US" sz="2000" dirty="0"/>
          </a:p>
        </p:txBody>
      </p:sp>
      <p:sp>
        <p:nvSpPr>
          <p:cNvPr id="11" name="Rounded Rectangle 10"/>
          <p:cNvSpPr/>
          <p:nvPr/>
        </p:nvSpPr>
        <p:spPr>
          <a:xfrm>
            <a:off x="5791200" y="4953000"/>
            <a:ext cx="2514600"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Growing season longer by</a:t>
            </a:r>
          </a:p>
          <a:p>
            <a:pPr algn="ctr"/>
            <a:r>
              <a:rPr lang="en-US" sz="2000" dirty="0" smtClean="0"/>
              <a:t>~1-2 months</a:t>
            </a:r>
            <a:endParaRPr lang="en-US" sz="2000" dirty="0"/>
          </a:p>
        </p:txBody>
      </p:sp>
      <p:sp>
        <p:nvSpPr>
          <p:cNvPr id="12" name="TextBox 11"/>
          <p:cNvSpPr txBox="1"/>
          <p:nvPr/>
        </p:nvSpPr>
        <p:spPr>
          <a:xfrm>
            <a:off x="426719" y="6446520"/>
            <a:ext cx="3213295" cy="261610"/>
          </a:xfrm>
          <a:prstGeom prst="rect">
            <a:avLst/>
          </a:prstGeom>
          <a:noFill/>
        </p:spPr>
        <p:txBody>
          <a:bodyPr wrap="square" rtlCol="0">
            <a:spAutoFit/>
          </a:bodyPr>
          <a:lstStyle/>
          <a:p>
            <a:r>
              <a:rPr lang="en-US" sz="1100" dirty="0" err="1" smtClean="0">
                <a:solidFill>
                  <a:schemeClr val="bg1">
                    <a:lumMod val="65000"/>
                  </a:schemeClr>
                </a:solidFill>
              </a:rPr>
              <a:t>Wubbles</a:t>
            </a:r>
            <a:r>
              <a:rPr lang="en-US" sz="1100" dirty="0" smtClean="0">
                <a:solidFill>
                  <a:schemeClr val="bg1">
                    <a:lumMod val="65000"/>
                  </a:schemeClr>
                </a:solidFill>
              </a:rPr>
              <a:t> &amp; </a:t>
            </a:r>
            <a:r>
              <a:rPr lang="en-US" sz="1100" dirty="0" err="1" smtClean="0">
                <a:solidFill>
                  <a:schemeClr val="bg1">
                    <a:lumMod val="65000"/>
                  </a:schemeClr>
                </a:solidFill>
              </a:rPr>
              <a:t>Hayhoe</a:t>
            </a:r>
            <a:r>
              <a:rPr lang="en-US" sz="1100" dirty="0" smtClean="0">
                <a:solidFill>
                  <a:schemeClr val="bg1">
                    <a:lumMod val="65000"/>
                  </a:schemeClr>
                </a:solidFill>
              </a:rPr>
              <a:t> (2004)</a:t>
            </a:r>
            <a:endParaRPr lang="en-US" sz="1100"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Autofit/>
          </a:bodyPr>
          <a:lstStyle/>
          <a:p>
            <a:r>
              <a:rPr lang="en-US" sz="3600" dirty="0" smtClean="0"/>
              <a:t>Climate Change Impacts on Agriculture</a:t>
            </a:r>
            <a:endParaRPr lang="en-US" sz="3600" dirty="0"/>
          </a:p>
        </p:txBody>
      </p:sp>
      <p:sp>
        <p:nvSpPr>
          <p:cNvPr id="3" name="Content Placeholder 2"/>
          <p:cNvSpPr>
            <a:spLocks noGrp="1"/>
          </p:cNvSpPr>
          <p:nvPr>
            <p:ph idx="1"/>
          </p:nvPr>
        </p:nvSpPr>
        <p:spPr>
          <a:xfrm>
            <a:off x="228600" y="1371600"/>
            <a:ext cx="8686800" cy="5181600"/>
          </a:xfrm>
        </p:spPr>
        <p:txBody>
          <a:bodyPr>
            <a:normAutofit fontScale="70000" lnSpcReduction="20000"/>
          </a:bodyPr>
          <a:lstStyle/>
          <a:p>
            <a:r>
              <a:rPr lang="en-US" sz="3700" dirty="0"/>
              <a:t>Increasing intensity of severe </a:t>
            </a:r>
            <a:r>
              <a:rPr lang="en-US" sz="3700" dirty="0" smtClean="0"/>
              <a:t>storms</a:t>
            </a:r>
            <a:br>
              <a:rPr lang="en-US" sz="3700" dirty="0" smtClean="0"/>
            </a:br>
            <a:r>
              <a:rPr lang="en-US" sz="3700" dirty="0" smtClean="0"/>
              <a:t>increases </a:t>
            </a:r>
            <a:r>
              <a:rPr lang="en-US" sz="3700" dirty="0"/>
              <a:t>the risk of runoff </a:t>
            </a:r>
            <a:r>
              <a:rPr lang="en-US" sz="3700" dirty="0" smtClean="0"/>
              <a:t>and</a:t>
            </a:r>
            <a:br>
              <a:rPr lang="en-US" sz="3700" dirty="0" smtClean="0"/>
            </a:br>
            <a:r>
              <a:rPr lang="en-US" sz="3700" dirty="0" smtClean="0"/>
              <a:t>erosion.</a:t>
            </a:r>
          </a:p>
          <a:p>
            <a:endParaRPr lang="en-US" sz="3700" dirty="0"/>
          </a:p>
          <a:p>
            <a:r>
              <a:rPr lang="en-US" sz="3700" dirty="0" smtClean="0"/>
              <a:t>Shifts </a:t>
            </a:r>
            <a:r>
              <a:rPr lang="en-US" sz="3700" dirty="0"/>
              <a:t>in the timing of </a:t>
            </a:r>
            <a:r>
              <a:rPr lang="en-US" sz="3700" dirty="0" smtClean="0"/>
              <a:t>precipitation</a:t>
            </a:r>
            <a:br>
              <a:rPr lang="en-US" sz="3700" dirty="0" smtClean="0"/>
            </a:br>
            <a:r>
              <a:rPr lang="en-US" sz="3700" dirty="0" smtClean="0"/>
              <a:t>will </a:t>
            </a:r>
            <a:r>
              <a:rPr lang="en-US" sz="3700" dirty="0"/>
              <a:t>affect field </a:t>
            </a:r>
            <a:r>
              <a:rPr lang="en-US" sz="3700" dirty="0" smtClean="0"/>
              <a:t>preparation time</a:t>
            </a:r>
            <a:br>
              <a:rPr lang="en-US" sz="3700" dirty="0" smtClean="0"/>
            </a:br>
            <a:r>
              <a:rPr lang="en-US" sz="3700" dirty="0" smtClean="0"/>
              <a:t>in spring.</a:t>
            </a:r>
          </a:p>
          <a:p>
            <a:endParaRPr lang="en-US" sz="3700" dirty="0"/>
          </a:p>
          <a:p>
            <a:r>
              <a:rPr lang="en-US" sz="3700" dirty="0" smtClean="0"/>
              <a:t>Some crops may benefit in the near future from increasing carbon dioxide concentrations until negated by warmer temperatures.</a:t>
            </a:r>
          </a:p>
          <a:p>
            <a:endParaRPr lang="en-US" sz="3700" dirty="0"/>
          </a:p>
          <a:p>
            <a:r>
              <a:rPr lang="en-US" sz="3700" dirty="0" smtClean="0"/>
              <a:t>Perennial crops may be more vulnerable to the pace of climate change and may face greater adaptation challenges.</a:t>
            </a:r>
          </a:p>
          <a:p>
            <a:endParaRPr lang="en-US" dirty="0"/>
          </a:p>
          <a:p>
            <a:endParaRPr lang="en-US" dirty="0"/>
          </a:p>
        </p:txBody>
      </p:sp>
      <p:pic>
        <p:nvPicPr>
          <p:cNvPr id="4" name="Picture 3" descr="C:\Users\danbro\Desktop\nca_images\nca glisa banner-agriculture.png"/>
          <p:cNvPicPr/>
          <p:nvPr/>
        </p:nvPicPr>
        <p:blipFill>
          <a:blip r:embed="rId2" cstate="print">
            <a:extLst>
              <a:ext uri="{28A0092B-C50C-407E-A947-70E740481C1C}">
                <a14:useLocalDpi xmlns:a14="http://schemas.microsoft.com/office/drawing/2010/main" val="0"/>
              </a:ext>
            </a:extLst>
          </a:blip>
          <a:srcRect l="3555" t="1933" r="74537" b="87760"/>
          <a:stretch>
            <a:fillRect/>
          </a:stretch>
        </p:blipFill>
        <p:spPr bwMode="auto">
          <a:xfrm>
            <a:off x="5715000" y="1371600"/>
            <a:ext cx="3200400" cy="2048256"/>
          </a:xfrm>
          <a:prstGeom prst="rect">
            <a:avLst/>
          </a:prstGeom>
          <a:noFill/>
          <a:ln>
            <a:noFill/>
          </a:ln>
        </p:spPr>
      </p:pic>
    </p:spTree>
    <p:extLst>
      <p:ext uri="{BB962C8B-B14F-4D97-AF65-F5344CB8AC3E}">
        <p14:creationId xmlns:p14="http://schemas.microsoft.com/office/powerpoint/2010/main" val="19214100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81600" y="1371600"/>
            <a:ext cx="3733800" cy="3124200"/>
          </a:xfrm>
          <a:prstGeom prst="roundRect">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sz="3600" dirty="0" smtClean="0"/>
              <a:t>Agriculture Vulnerabilities Example: Spring 2012 and Cherry Crops</a:t>
            </a:r>
            <a:endParaRPr lang="en-US" sz="3600" dirty="0"/>
          </a:p>
        </p:txBody>
      </p:sp>
      <p:sp>
        <p:nvSpPr>
          <p:cNvPr id="3" name="Content Placeholder 2"/>
          <p:cNvSpPr>
            <a:spLocks noGrp="1"/>
          </p:cNvSpPr>
          <p:nvPr>
            <p:ph idx="1"/>
          </p:nvPr>
        </p:nvSpPr>
        <p:spPr>
          <a:xfrm>
            <a:off x="228600" y="1444831"/>
            <a:ext cx="8382000" cy="4876800"/>
          </a:xfrm>
        </p:spPr>
        <p:txBody>
          <a:bodyPr>
            <a:normAutofit/>
          </a:bodyPr>
          <a:lstStyle/>
          <a:p>
            <a:r>
              <a:rPr lang="en-US" dirty="0" smtClean="0"/>
              <a:t>The early warming was</a:t>
            </a:r>
            <a:br>
              <a:rPr lang="en-US" dirty="0" smtClean="0"/>
            </a:br>
            <a:r>
              <a:rPr lang="en-US" dirty="0" smtClean="0"/>
              <a:t>extreme weather event.</a:t>
            </a:r>
          </a:p>
          <a:p>
            <a:endParaRPr lang="en-US" dirty="0" smtClean="0"/>
          </a:p>
          <a:p>
            <a:r>
              <a:rPr lang="en-US" dirty="0" smtClean="0"/>
              <a:t>The seasonal warming fits</a:t>
            </a:r>
            <a:br>
              <a:rPr lang="en-US" dirty="0" smtClean="0"/>
            </a:br>
            <a:r>
              <a:rPr lang="en-US" dirty="0" smtClean="0"/>
              <a:t>a pattern of a more</a:t>
            </a:r>
            <a:br>
              <a:rPr lang="en-US" dirty="0" smtClean="0"/>
            </a:br>
            <a:r>
              <a:rPr lang="en-US" dirty="0" smtClean="0"/>
              <a:t>variable climate.</a:t>
            </a:r>
          </a:p>
          <a:p>
            <a:endParaRPr lang="en-US" dirty="0" smtClean="0"/>
          </a:p>
          <a:p>
            <a:r>
              <a:rPr lang="en-US" dirty="0" smtClean="0"/>
              <a:t>The early warming followed by a normal hard freeze was devastating to cherry buds.</a:t>
            </a:r>
            <a:endParaRPr lang="en-US" dirty="0"/>
          </a:p>
        </p:txBody>
      </p:sp>
      <p:pic>
        <p:nvPicPr>
          <p:cNvPr id="2050" name="Picture 2" descr="C:\Documents and Settings\danbro\Desktop\sweetcherry.jpg"/>
          <p:cNvPicPr>
            <a:picLocks noChangeAspect="1" noChangeArrowheads="1"/>
          </p:cNvPicPr>
          <p:nvPr/>
        </p:nvPicPr>
        <p:blipFill>
          <a:blip r:embed="rId2" cstate="print"/>
          <a:srcRect/>
          <a:stretch>
            <a:fillRect/>
          </a:stretch>
        </p:blipFill>
        <p:spPr bwMode="auto">
          <a:xfrm>
            <a:off x="5467927" y="1739900"/>
            <a:ext cx="3175000" cy="2387600"/>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Green TCMI.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19200"/>
            <a:ext cx="719595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229600" cy="1143000"/>
          </a:xfrm>
        </p:spPr>
        <p:txBody>
          <a:bodyPr>
            <a:normAutofit/>
          </a:bodyPr>
          <a:lstStyle/>
          <a:p>
            <a:r>
              <a:rPr lang="en-US" sz="3000" dirty="0" smtClean="0"/>
              <a:t>A Vulnerability Example:</a:t>
            </a:r>
            <a:br>
              <a:rPr lang="en-US" sz="3000" dirty="0" smtClean="0"/>
            </a:br>
            <a:r>
              <a:rPr lang="en-US" sz="3000" dirty="0" smtClean="0"/>
              <a:t>Early Spring Warming and Tart Cherries</a:t>
            </a:r>
            <a:endParaRPr lang="en-US" sz="3000" dirty="0"/>
          </a:p>
        </p:txBody>
      </p:sp>
      <p:sp>
        <p:nvSpPr>
          <p:cNvPr id="6" name="TextBox 9"/>
          <p:cNvSpPr txBox="1">
            <a:spLocks noChangeArrowheads="1"/>
          </p:cNvSpPr>
          <p:nvPr/>
        </p:nvSpPr>
        <p:spPr bwMode="auto">
          <a:xfrm>
            <a:off x="1981200" y="5029200"/>
            <a:ext cx="31427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en-US" sz="1800" dirty="0">
                <a:solidFill>
                  <a:srgbClr val="000000"/>
                </a:solidFill>
              </a:rPr>
              <a:t>Date of Side Green vs. Year</a:t>
            </a:r>
          </a:p>
          <a:p>
            <a:pPr algn="ctr" eaLnBrk="1" hangingPunct="1"/>
            <a:r>
              <a:rPr lang="en-US" sz="1800" dirty="0">
                <a:solidFill>
                  <a:srgbClr val="000000"/>
                </a:solidFill>
              </a:rPr>
              <a:t>1901-2012, Traverse City, MI</a:t>
            </a:r>
          </a:p>
        </p:txBody>
      </p:sp>
      <p:sp>
        <p:nvSpPr>
          <p:cNvPr id="7" name="TextBox 5"/>
          <p:cNvSpPr txBox="1">
            <a:spLocks noChangeArrowheads="1"/>
          </p:cNvSpPr>
          <p:nvPr/>
        </p:nvSpPr>
        <p:spPr bwMode="auto">
          <a:xfrm>
            <a:off x="8050893" y="4619625"/>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2000" dirty="0">
                <a:solidFill>
                  <a:srgbClr val="3333CC"/>
                </a:solidFill>
              </a:rPr>
              <a:t>2012</a:t>
            </a:r>
          </a:p>
        </p:txBody>
      </p:sp>
      <p:cxnSp>
        <p:nvCxnSpPr>
          <p:cNvPr id="8" name="Straight Arrow Connector 7"/>
          <p:cNvCxnSpPr>
            <a:cxnSpLocks noChangeShapeType="1"/>
          </p:cNvCxnSpPr>
          <p:nvPr/>
        </p:nvCxnSpPr>
        <p:spPr bwMode="auto">
          <a:xfrm flipH="1">
            <a:off x="7587343" y="4924425"/>
            <a:ext cx="457200" cy="409575"/>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 name="Straight Connector 4"/>
          <p:cNvCxnSpPr/>
          <p:nvPr/>
        </p:nvCxnSpPr>
        <p:spPr>
          <a:xfrm>
            <a:off x="1676400" y="4114800"/>
            <a:ext cx="61395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53073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Climate Change Impacts on Energy</a:t>
            </a:r>
            <a:endParaRPr lang="en-US" dirty="0"/>
          </a:p>
        </p:txBody>
      </p:sp>
      <p:sp>
        <p:nvSpPr>
          <p:cNvPr id="4" name="Content Placeholder 2"/>
          <p:cNvSpPr>
            <a:spLocks noGrp="1"/>
          </p:cNvSpPr>
          <p:nvPr>
            <p:ph sz="quarter" idx="1"/>
          </p:nvPr>
        </p:nvSpPr>
        <p:spPr>
          <a:xfrm>
            <a:off x="304800" y="1447800"/>
            <a:ext cx="6096000" cy="5181600"/>
          </a:xfrm>
        </p:spPr>
        <p:txBody>
          <a:bodyPr>
            <a:normAutofit fontScale="92500" lnSpcReduction="20000"/>
          </a:bodyPr>
          <a:lstStyle/>
          <a:p>
            <a:r>
              <a:rPr lang="en-US" dirty="0" smtClean="0"/>
              <a:t>Extreme weather events would further burden the supply of electricity.</a:t>
            </a:r>
          </a:p>
          <a:p>
            <a:endParaRPr lang="en-US" dirty="0" smtClean="0"/>
          </a:p>
          <a:p>
            <a:r>
              <a:rPr lang="en-US" dirty="0" smtClean="0"/>
              <a:t>Overall, warmer temperatures may decrease the efficiency of electrical generation equipment in the Midwest.</a:t>
            </a:r>
          </a:p>
          <a:p>
            <a:pPr marL="0" indent="0">
              <a:buNone/>
            </a:pPr>
            <a:endParaRPr lang="en-US" dirty="0" smtClean="0"/>
          </a:p>
          <a:p>
            <a:r>
              <a:rPr lang="en-US" dirty="0" smtClean="0"/>
              <a:t>Climate change policy will have an indelible impact on the energy sector. </a:t>
            </a:r>
          </a:p>
        </p:txBody>
      </p:sp>
      <p:pic>
        <p:nvPicPr>
          <p:cNvPr id="5" name="Picture 2" descr="http://assets2.bigthink.com/system/idea_thumbnails/22889/original/wind-energy1.jpg?1282145265"/>
          <p:cNvPicPr>
            <a:picLocks noChangeAspect="1" noChangeArrowheads="1"/>
          </p:cNvPicPr>
          <p:nvPr/>
        </p:nvPicPr>
        <p:blipFill>
          <a:blip r:embed="rId2" cstate="print"/>
          <a:srcRect/>
          <a:stretch>
            <a:fillRect/>
          </a:stretch>
        </p:blipFill>
        <p:spPr bwMode="auto">
          <a:xfrm>
            <a:off x="6587205" y="2057400"/>
            <a:ext cx="2328195" cy="1706281"/>
          </a:xfrm>
          <a:prstGeom prst="rect">
            <a:avLst/>
          </a:prstGeom>
          <a:noFill/>
        </p:spPr>
      </p:pic>
      <p:pic>
        <p:nvPicPr>
          <p:cNvPr id="7" name="Picture 8" descr="http://greengrowth2050.com/greengrowth/wp-content/uploads/2012/10/energy_sector.jpg"/>
          <p:cNvPicPr>
            <a:picLocks noChangeAspect="1" noChangeArrowheads="1"/>
          </p:cNvPicPr>
          <p:nvPr/>
        </p:nvPicPr>
        <p:blipFill>
          <a:blip r:embed="rId3" cstate="print"/>
          <a:srcRect/>
          <a:stretch>
            <a:fillRect/>
          </a:stretch>
        </p:blipFill>
        <p:spPr bwMode="auto">
          <a:xfrm>
            <a:off x="6583205" y="3886200"/>
            <a:ext cx="2332195" cy="1327232"/>
          </a:xfrm>
          <a:prstGeom prst="rect">
            <a:avLst/>
          </a:prstGeom>
          <a:noFill/>
        </p:spPr>
      </p:pic>
    </p:spTree>
    <p:extLst>
      <p:ext uri="{BB962C8B-B14F-4D97-AF65-F5344CB8AC3E}">
        <p14:creationId xmlns:p14="http://schemas.microsoft.com/office/powerpoint/2010/main" val="146582606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Potential Transportation Impacts</a:t>
            </a:r>
            <a:endParaRPr lang="en-US" dirty="0"/>
          </a:p>
        </p:txBody>
      </p:sp>
      <p:pic>
        <p:nvPicPr>
          <p:cNvPr id="5" name="Picture 2" descr="C:\Users\Daniel\Desktop\freeze tha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84312"/>
            <a:ext cx="4284937" cy="2859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Daniel\Desktop\Finch road storm washout, Toron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800600"/>
            <a:ext cx="8240988" cy="1395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Daniel\Desktop\i69 buckle_1_jpg_475x310_q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437481"/>
            <a:ext cx="3933825" cy="29527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57200" y="1371600"/>
            <a:ext cx="2066268"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Freeze-thaw</a:t>
            </a:r>
            <a:endParaRPr lang="en-US" sz="2400" dirty="0"/>
          </a:p>
        </p:txBody>
      </p:sp>
      <p:sp>
        <p:nvSpPr>
          <p:cNvPr id="9" name="Rounded Rectangle 8"/>
          <p:cNvSpPr/>
          <p:nvPr/>
        </p:nvSpPr>
        <p:spPr>
          <a:xfrm>
            <a:off x="5638800" y="1371600"/>
            <a:ext cx="3059388"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Expansion buckling</a:t>
            </a:r>
            <a:endParaRPr lang="en-US" sz="2400" dirty="0"/>
          </a:p>
        </p:txBody>
      </p:sp>
      <p:sp>
        <p:nvSpPr>
          <p:cNvPr id="10" name="Rounded Rectangle 9"/>
          <p:cNvSpPr/>
          <p:nvPr/>
        </p:nvSpPr>
        <p:spPr>
          <a:xfrm>
            <a:off x="2599668" y="6096000"/>
            <a:ext cx="3953532" cy="6617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Flood Damage, washouts</a:t>
            </a:r>
            <a:endParaRPr lang="en-US" sz="2400" dirty="0"/>
          </a:p>
        </p:txBody>
      </p:sp>
      <p:sp>
        <p:nvSpPr>
          <p:cNvPr id="11" name="TextBox 10"/>
          <p:cNvSpPr txBox="1"/>
          <p:nvPr/>
        </p:nvSpPr>
        <p:spPr>
          <a:xfrm>
            <a:off x="6705600" y="6196251"/>
            <a:ext cx="1992588" cy="261610"/>
          </a:xfrm>
          <a:prstGeom prst="rect">
            <a:avLst/>
          </a:prstGeom>
          <a:noFill/>
        </p:spPr>
        <p:txBody>
          <a:bodyPr wrap="square" rtlCol="0">
            <a:spAutoFit/>
          </a:bodyPr>
          <a:lstStyle/>
          <a:p>
            <a:r>
              <a:rPr lang="en-US" sz="1100" dirty="0" smtClean="0"/>
              <a:t>Jane-Finch.com</a:t>
            </a:r>
            <a:endParaRPr lang="en-US" sz="1100" dirty="0"/>
          </a:p>
        </p:txBody>
      </p:sp>
      <p:sp>
        <p:nvSpPr>
          <p:cNvPr id="12" name="TextBox 11"/>
          <p:cNvSpPr txBox="1"/>
          <p:nvPr/>
        </p:nvSpPr>
        <p:spPr>
          <a:xfrm>
            <a:off x="1828800" y="4390231"/>
            <a:ext cx="2747634" cy="261610"/>
          </a:xfrm>
          <a:prstGeom prst="rect">
            <a:avLst/>
          </a:prstGeom>
          <a:noFill/>
        </p:spPr>
        <p:txBody>
          <a:bodyPr wrap="square" rtlCol="0">
            <a:spAutoFit/>
          </a:bodyPr>
          <a:lstStyle/>
          <a:p>
            <a:r>
              <a:rPr lang="en-US" sz="1100" dirty="0" smtClean="0"/>
              <a:t>Freeze-thaw damage, near Marquette, MI</a:t>
            </a:r>
            <a:endParaRPr lang="en-US" sz="1100" dirty="0"/>
          </a:p>
        </p:txBody>
      </p:sp>
      <p:sp>
        <p:nvSpPr>
          <p:cNvPr id="13" name="TextBox 12"/>
          <p:cNvSpPr txBox="1"/>
          <p:nvPr/>
        </p:nvSpPr>
        <p:spPr>
          <a:xfrm>
            <a:off x="5029200" y="4390231"/>
            <a:ext cx="3781425" cy="261610"/>
          </a:xfrm>
          <a:prstGeom prst="rect">
            <a:avLst/>
          </a:prstGeom>
          <a:noFill/>
        </p:spPr>
        <p:txBody>
          <a:bodyPr wrap="square" rtlCol="0">
            <a:spAutoFit/>
          </a:bodyPr>
          <a:lstStyle/>
          <a:p>
            <a:pPr algn="r"/>
            <a:r>
              <a:rPr lang="en-US" sz="1100" dirty="0" smtClean="0"/>
              <a:t>Expansion buckling near Marshall, MI, 2011</a:t>
            </a:r>
            <a:endParaRPr lang="en-US" sz="1100" dirty="0"/>
          </a:p>
        </p:txBody>
      </p:sp>
    </p:spTree>
    <p:extLst>
      <p:ext uri="{BB962C8B-B14F-4D97-AF65-F5344CB8AC3E}">
        <p14:creationId xmlns:p14="http://schemas.microsoft.com/office/powerpoint/2010/main" val="296509481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3.googleusercontent.com/-YaaLu5z4M7E/Tz6Tq2ENXVI/AAAAAAAACwY/Kukho2lw8Is/s1024/12-31-11%2520-%2520View%2520to%2520the%2520Southeast%2520from%2520Wetmore%2520Landing%2520tone-mapped%25206849.jpg"/>
          <p:cNvPicPr>
            <a:picLocks noChangeAspect="1" noChangeArrowheads="1"/>
          </p:cNvPicPr>
          <p:nvPr/>
        </p:nvPicPr>
        <p:blipFill>
          <a:blip r:embed="rId2" cstate="print"/>
          <a:srcRect/>
          <a:stretch>
            <a:fillRect/>
          </a:stretch>
        </p:blipFill>
        <p:spPr bwMode="auto">
          <a:xfrm>
            <a:off x="0" y="1143000"/>
            <a:ext cx="9144000" cy="6098978"/>
          </a:xfrm>
          <a:prstGeom prst="rect">
            <a:avLst/>
          </a:prstGeom>
          <a:noFill/>
        </p:spPr>
      </p:pic>
      <p:sp>
        <p:nvSpPr>
          <p:cNvPr id="2" name="Title 1"/>
          <p:cNvSpPr>
            <a:spLocks noGrp="1"/>
          </p:cNvSpPr>
          <p:nvPr>
            <p:ph type="title"/>
          </p:nvPr>
        </p:nvSpPr>
        <p:spPr/>
        <p:txBody>
          <a:bodyPr>
            <a:normAutofit/>
          </a:bodyPr>
          <a:lstStyle/>
          <a:p>
            <a:r>
              <a:rPr lang="en-US" sz="3600" dirty="0" smtClean="0"/>
              <a:t>How will we adapt?</a:t>
            </a:r>
            <a:endParaRPr lang="en-US" sz="3600" dirty="0"/>
          </a:p>
        </p:txBody>
      </p:sp>
      <p:sp>
        <p:nvSpPr>
          <p:cNvPr id="10" name="Rounded Rectangle 9"/>
          <p:cNvSpPr/>
          <p:nvPr/>
        </p:nvSpPr>
        <p:spPr>
          <a:xfrm>
            <a:off x="457200" y="4114800"/>
            <a:ext cx="4191000" cy="2133600"/>
          </a:xfrm>
          <a:prstGeom prst="roundRect">
            <a:avLst/>
          </a:prstGeom>
          <a:gradFill flip="none" rotWithShape="1">
            <a:gsLst>
              <a:gs pos="0">
                <a:schemeClr val="accent1">
                  <a:tint val="50000"/>
                  <a:satMod val="300000"/>
                  <a:alpha val="0"/>
                </a:schemeClr>
              </a:gs>
              <a:gs pos="35000">
                <a:schemeClr val="accent1">
                  <a:tint val="37000"/>
                  <a:satMod val="300000"/>
                </a:schemeClr>
              </a:gs>
              <a:gs pos="100000">
                <a:schemeClr val="accent1">
                  <a:tint val="15000"/>
                  <a:satMod val="350000"/>
                </a:schemeClr>
              </a:gs>
            </a:gsLst>
            <a:lin ang="16200000" scaled="1"/>
            <a:tileRec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lvl="0" algn="ctr">
              <a:spcBef>
                <a:spcPct val="0"/>
              </a:spcBef>
              <a:defRPr/>
            </a:pPr>
            <a:r>
              <a:rPr lang="en-US" b="1" dirty="0" smtClean="0">
                <a:solidFill>
                  <a:srgbClr val="000000"/>
                </a:solidFill>
                <a:latin typeface="Trajan Pro" pitchFamily="18" charset="0"/>
              </a:rPr>
              <a:t>Winter is a part of our </a:t>
            </a:r>
            <a:br>
              <a:rPr lang="en-US" b="1" dirty="0" smtClean="0">
                <a:solidFill>
                  <a:srgbClr val="000000"/>
                </a:solidFill>
                <a:latin typeface="Trajan Pro" pitchFamily="18" charset="0"/>
              </a:rPr>
            </a:br>
            <a:r>
              <a:rPr lang="en-US" b="1" dirty="0" smtClean="0">
                <a:solidFill>
                  <a:srgbClr val="000000"/>
                </a:solidFill>
                <a:latin typeface="Trajan Pro" pitchFamily="18" charset="0"/>
              </a:rPr>
              <a:t>“Sense of Place”. </a:t>
            </a:r>
            <a:br>
              <a:rPr lang="en-US" b="1" dirty="0" smtClean="0">
                <a:solidFill>
                  <a:srgbClr val="000000"/>
                </a:solidFill>
                <a:latin typeface="Trajan Pro" pitchFamily="18" charset="0"/>
              </a:rPr>
            </a:br>
            <a:r>
              <a:rPr lang="en-US" b="1" dirty="0" smtClean="0">
                <a:solidFill>
                  <a:srgbClr val="000000"/>
                </a:solidFill>
                <a:latin typeface="Trajan Pro" pitchFamily="18" charset="0"/>
              </a:rPr>
              <a:t>We are losing Winter as we once knew it.</a:t>
            </a:r>
            <a:br>
              <a:rPr lang="en-US" b="1" dirty="0" smtClean="0">
                <a:solidFill>
                  <a:srgbClr val="000000"/>
                </a:solidFill>
                <a:latin typeface="Trajan Pro" pitchFamily="18" charset="0"/>
              </a:rPr>
            </a:br>
            <a:r>
              <a:rPr lang="en-US" b="1" dirty="0" smtClean="0">
                <a:solidFill>
                  <a:srgbClr val="000000"/>
                </a:solidFill>
                <a:latin typeface="Trajan Pro" pitchFamily="18" charset="0"/>
              </a:rPr>
              <a:t/>
            </a:r>
            <a:br>
              <a:rPr lang="en-US" b="1" dirty="0" smtClean="0">
                <a:solidFill>
                  <a:srgbClr val="000000"/>
                </a:solidFill>
                <a:latin typeface="Trajan Pro" pitchFamily="18" charset="0"/>
              </a:rPr>
            </a:br>
            <a:r>
              <a:rPr lang="en-US" b="1" dirty="0" smtClean="0">
                <a:solidFill>
                  <a:srgbClr val="000000"/>
                </a:solidFill>
                <a:latin typeface="Trajan Pro" pitchFamily="18" charset="0"/>
              </a:rPr>
              <a:t>-</a:t>
            </a:r>
            <a:r>
              <a:rPr lang="en-US" dirty="0" smtClean="0">
                <a:solidFill>
                  <a:srgbClr val="000000"/>
                </a:solidFill>
                <a:latin typeface="Trajan Pro" pitchFamily="18" charset="0"/>
              </a:rPr>
              <a:t>John Magnuson</a:t>
            </a:r>
            <a:endParaRPr lang="en-US" b="1" dirty="0" smtClean="0">
              <a:solidFill>
                <a:srgbClr val="000000"/>
              </a:solidFill>
              <a:latin typeface="SuperFrench" pitchFamily="2" charset="2"/>
            </a:endParaRPr>
          </a:p>
        </p:txBody>
      </p:sp>
      <p:cxnSp>
        <p:nvCxnSpPr>
          <p:cNvPr id="12" name="Straight Connector 11"/>
          <p:cNvCxnSpPr/>
          <p:nvPr/>
        </p:nvCxnSpPr>
        <p:spPr>
          <a:xfrm>
            <a:off x="-381000" y="1143000"/>
            <a:ext cx="96012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123" name="Picture 3" descr="C:\Documents and Settings\danbro\Desktop\Figures and Graphics\GLISA logos\GLISA Logo simple.png"/>
          <p:cNvPicPr>
            <a:picLocks noChangeAspect="1" noChangeArrowheads="1"/>
          </p:cNvPicPr>
          <p:nvPr/>
        </p:nvPicPr>
        <p:blipFill>
          <a:blip r:embed="rId3" cstate="print"/>
          <a:srcRect/>
          <a:stretch>
            <a:fillRect/>
          </a:stretch>
        </p:blipFill>
        <p:spPr bwMode="auto">
          <a:xfrm>
            <a:off x="7796212" y="6477000"/>
            <a:ext cx="1271588" cy="309828"/>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8949"/>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the Presentation</a:t>
            </a:r>
            <a:endParaRPr lang="en-US" dirty="0"/>
          </a:p>
        </p:txBody>
      </p:sp>
      <p:sp>
        <p:nvSpPr>
          <p:cNvPr id="3" name="Content Placeholder 2"/>
          <p:cNvSpPr>
            <a:spLocks noGrp="1"/>
          </p:cNvSpPr>
          <p:nvPr>
            <p:ph idx="1"/>
          </p:nvPr>
        </p:nvSpPr>
        <p:spPr>
          <a:xfrm>
            <a:off x="228600" y="1600200"/>
            <a:ext cx="8686800" cy="4525963"/>
          </a:xfrm>
        </p:spPr>
        <p:txBody>
          <a:bodyPr>
            <a:normAutofit/>
          </a:bodyPr>
          <a:lstStyle/>
          <a:p>
            <a:pPr marL="0" lvl="0" indent="0" algn="ctr">
              <a:spcBef>
                <a:spcPct val="0"/>
              </a:spcBef>
              <a:buNone/>
              <a:defRPr/>
            </a:pPr>
            <a:r>
              <a:rPr lang="en-US" sz="3000" b="1" dirty="0" smtClean="0">
                <a:solidFill>
                  <a:schemeClr val="tx2"/>
                </a:solidFill>
              </a:rPr>
              <a:t>Observed Changes</a:t>
            </a:r>
          </a:p>
          <a:p>
            <a:pPr marL="0" lvl="0" indent="0" algn="ctr">
              <a:spcBef>
                <a:spcPct val="0"/>
              </a:spcBef>
              <a:buNone/>
              <a:defRPr/>
            </a:pPr>
            <a:r>
              <a:rPr lang="en-US" sz="3000" b="1" dirty="0" smtClean="0"/>
              <a:t>How </a:t>
            </a:r>
            <a:r>
              <a:rPr lang="en-US" sz="3000" b="1" dirty="0"/>
              <a:t>has the global and regional climate changed</a:t>
            </a:r>
            <a:r>
              <a:rPr lang="en-US" sz="3000" b="1" dirty="0" smtClean="0"/>
              <a:t>?</a:t>
            </a:r>
          </a:p>
          <a:p>
            <a:pPr marL="0" lvl="0" indent="0" algn="ctr">
              <a:spcBef>
                <a:spcPct val="0"/>
              </a:spcBef>
              <a:buNone/>
              <a:defRPr/>
            </a:pPr>
            <a:endParaRPr lang="en-US" sz="3000" b="1" dirty="0" smtClean="0"/>
          </a:p>
          <a:p>
            <a:pPr marL="0" lvl="0" indent="0" algn="ctr">
              <a:spcBef>
                <a:spcPct val="0"/>
              </a:spcBef>
              <a:buNone/>
              <a:defRPr/>
            </a:pPr>
            <a:r>
              <a:rPr lang="en-US" sz="3000" b="1" dirty="0" smtClean="0">
                <a:solidFill>
                  <a:schemeClr val="tx2"/>
                </a:solidFill>
              </a:rPr>
              <a:t>Projected Future Changes</a:t>
            </a:r>
            <a:endParaRPr lang="en-US" sz="3000" b="1" dirty="0">
              <a:solidFill>
                <a:schemeClr val="tx2"/>
              </a:solidFill>
            </a:endParaRPr>
          </a:p>
          <a:p>
            <a:pPr marL="0" lvl="0" indent="0" algn="ctr">
              <a:spcBef>
                <a:spcPct val="0"/>
              </a:spcBef>
              <a:buNone/>
            </a:pPr>
            <a:r>
              <a:rPr lang="en-US" sz="3000" b="1" dirty="0"/>
              <a:t>What are the projected global and regional changes?</a:t>
            </a:r>
          </a:p>
          <a:p>
            <a:pPr lvl="0" algn="ctr">
              <a:spcBef>
                <a:spcPct val="0"/>
              </a:spcBef>
            </a:pPr>
            <a:endParaRPr lang="en-US" sz="3000" b="1" dirty="0" smtClean="0"/>
          </a:p>
          <a:p>
            <a:pPr marL="0" lvl="0" indent="0" algn="ctr">
              <a:spcBef>
                <a:spcPct val="0"/>
              </a:spcBef>
              <a:buNone/>
            </a:pPr>
            <a:r>
              <a:rPr lang="en-US" sz="3000" b="1" dirty="0" smtClean="0">
                <a:solidFill>
                  <a:schemeClr val="tx2"/>
                </a:solidFill>
              </a:rPr>
              <a:t>Potential Impacts</a:t>
            </a:r>
            <a:endParaRPr lang="en-US" sz="3000" b="1" dirty="0">
              <a:solidFill>
                <a:schemeClr val="tx2"/>
              </a:solidFill>
            </a:endParaRPr>
          </a:p>
          <a:p>
            <a:pPr marL="0" lvl="0" indent="0" algn="ctr">
              <a:spcBef>
                <a:spcPct val="0"/>
              </a:spcBef>
              <a:buNone/>
              <a:defRPr/>
            </a:pPr>
            <a:r>
              <a:rPr lang="en-US" sz="3000" b="1" dirty="0"/>
              <a:t>What are the expected regional impacts?</a:t>
            </a:r>
          </a:p>
          <a:p>
            <a:endParaRPr lang="en-US" sz="3000" dirty="0"/>
          </a:p>
        </p:txBody>
      </p:sp>
    </p:spTree>
    <p:extLst>
      <p:ext uri="{BB962C8B-B14F-4D97-AF65-F5344CB8AC3E}">
        <p14:creationId xmlns:p14="http://schemas.microsoft.com/office/powerpoint/2010/main" val="4704816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latin typeface="Cambria" pitchFamily="18" charset="0"/>
              </a:rPr>
              <a:t>Observed Global Temperature</a:t>
            </a:r>
            <a:endParaRPr lang="en-US" sz="3600" b="1" dirty="0">
              <a:latin typeface="Cambria" pitchFamily="18" charset="0"/>
            </a:endParaRPr>
          </a:p>
        </p:txBody>
      </p:sp>
      <p:pic>
        <p:nvPicPr>
          <p:cNvPr id="8" name="Picture 2" descr="C:\Documents and Settings\danbro\Desktop\Environ327 lecture slides\Instrumental_Temperature_Record.png"/>
          <p:cNvPicPr>
            <a:picLocks noChangeAspect="1" noChangeArrowheads="1"/>
          </p:cNvPicPr>
          <p:nvPr/>
        </p:nvPicPr>
        <p:blipFill>
          <a:blip r:embed="rId3" cstate="print"/>
          <a:srcRect/>
          <a:stretch>
            <a:fillRect/>
          </a:stretch>
        </p:blipFill>
        <p:spPr bwMode="auto">
          <a:xfrm>
            <a:off x="762000" y="1371600"/>
            <a:ext cx="6781800" cy="5010055"/>
          </a:xfrm>
          <a:prstGeom prst="rect">
            <a:avLst/>
          </a:prstGeom>
          <a:noFill/>
          <a:ln>
            <a:solidFill>
              <a:schemeClr val="tx2"/>
            </a:solidFill>
          </a:ln>
          <a:effectLst>
            <a:outerShdw blurRad="50800" dist="38100" dir="2700000" algn="tl" rotWithShape="0">
              <a:prstClr val="black">
                <a:alpha val="40000"/>
              </a:prstClr>
            </a:outerShdw>
          </a:effectLst>
        </p:spPr>
      </p:pic>
      <p:sp>
        <p:nvSpPr>
          <p:cNvPr id="9" name="Right Brace 8"/>
          <p:cNvSpPr/>
          <p:nvPr/>
        </p:nvSpPr>
        <p:spPr>
          <a:xfrm>
            <a:off x="7620000" y="2057400"/>
            <a:ext cx="304800" cy="3048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10" name="TextBox 9"/>
          <p:cNvSpPr txBox="1"/>
          <p:nvPr/>
        </p:nvSpPr>
        <p:spPr>
          <a:xfrm>
            <a:off x="7924800" y="3352800"/>
            <a:ext cx="1143000" cy="461665"/>
          </a:xfrm>
          <a:prstGeom prst="rect">
            <a:avLst/>
          </a:prstGeom>
          <a:noFill/>
        </p:spPr>
        <p:txBody>
          <a:bodyPr wrap="square" rtlCol="0">
            <a:spAutoFit/>
          </a:bodyPr>
          <a:lstStyle/>
          <a:p>
            <a:r>
              <a:rPr lang="en-US" sz="2400" b="1" dirty="0" smtClean="0">
                <a:solidFill>
                  <a:srgbClr val="C00000"/>
                </a:solidFill>
              </a:rPr>
              <a:t>~1.5°F</a:t>
            </a:r>
            <a:endParaRPr lang="en-US" sz="2400" b="1" dirty="0">
              <a:solidFill>
                <a:srgbClr val="C00000"/>
              </a:solidFill>
            </a:endParaRPr>
          </a:p>
        </p:txBody>
      </p:sp>
      <p:sp>
        <p:nvSpPr>
          <p:cNvPr id="6" name="TextBox 5"/>
          <p:cNvSpPr txBox="1"/>
          <p:nvPr/>
        </p:nvSpPr>
        <p:spPr>
          <a:xfrm>
            <a:off x="838200" y="6477000"/>
            <a:ext cx="2895600" cy="261610"/>
          </a:xfrm>
          <a:prstGeom prst="rect">
            <a:avLst/>
          </a:prstGeom>
          <a:noFill/>
        </p:spPr>
        <p:txBody>
          <a:bodyPr wrap="square" rtlCol="0">
            <a:spAutoFit/>
          </a:bodyPr>
          <a:lstStyle/>
          <a:p>
            <a:r>
              <a:rPr lang="en-US" sz="1100" dirty="0" smtClean="0">
                <a:solidFill>
                  <a:schemeClr val="bg1">
                    <a:lumMod val="50000"/>
                  </a:schemeClr>
                </a:solidFill>
              </a:rPr>
              <a:t>NASA, Hansen et al., 2006</a:t>
            </a:r>
            <a:endParaRPr lang="en-US" sz="1100" dirty="0">
              <a:solidFill>
                <a:schemeClr val="bg1">
                  <a:lumMod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World is Warming…</a:t>
            </a:r>
            <a:endParaRPr lang="en-US" dirty="0"/>
          </a:p>
        </p:txBody>
      </p:sp>
      <p:pic>
        <p:nvPicPr>
          <p:cNvPr id="1026" name="Picture 2" descr="C:\Users\danbro\Desktop\Michig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24000"/>
            <a:ext cx="4648199"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2743200"/>
            <a:ext cx="3505200" cy="1754326"/>
          </a:xfrm>
          <a:prstGeom prst="rect">
            <a:avLst/>
          </a:prstGeom>
          <a:noFill/>
        </p:spPr>
        <p:txBody>
          <a:bodyPr wrap="square" rtlCol="0">
            <a:spAutoFit/>
          </a:bodyPr>
          <a:lstStyle/>
          <a:p>
            <a:r>
              <a:rPr lang="en-US" sz="3600" dirty="0" smtClean="0"/>
              <a:t>…but what about the Great Lakes Region?</a:t>
            </a:r>
            <a:endParaRPr lang="en-US" sz="3600" dirty="0"/>
          </a:p>
        </p:txBody>
      </p:sp>
    </p:spTree>
    <p:extLst>
      <p:ext uri="{BB962C8B-B14F-4D97-AF65-F5344CB8AC3E}">
        <p14:creationId xmlns:p14="http://schemas.microsoft.com/office/powerpoint/2010/main" val="2862492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danbro\Desktop\migrating michigan climate ppt.JPG"/>
          <p:cNvPicPr>
            <a:picLocks noChangeAspect="1" noChangeArrowheads="1"/>
          </p:cNvPicPr>
          <p:nvPr/>
        </p:nvPicPr>
        <p:blipFill>
          <a:blip r:embed="rId2" cstate="print"/>
          <a:srcRect/>
          <a:stretch>
            <a:fillRect/>
          </a:stretch>
        </p:blipFill>
        <p:spPr bwMode="auto">
          <a:xfrm>
            <a:off x="3581400" y="1428750"/>
            <a:ext cx="5381625" cy="4819650"/>
          </a:xfrm>
          <a:prstGeom prst="rect">
            <a:avLst/>
          </a:prstGeom>
          <a:noFill/>
        </p:spPr>
      </p:pic>
      <p:sp>
        <p:nvSpPr>
          <p:cNvPr id="2" name="Title 1"/>
          <p:cNvSpPr>
            <a:spLocks noGrp="1"/>
          </p:cNvSpPr>
          <p:nvPr>
            <p:ph type="title"/>
          </p:nvPr>
        </p:nvSpPr>
        <p:spPr>
          <a:xfrm>
            <a:off x="457200" y="0"/>
            <a:ext cx="8229600" cy="1143000"/>
          </a:xfrm>
        </p:spPr>
        <p:txBody>
          <a:bodyPr>
            <a:normAutofit/>
          </a:bodyPr>
          <a:lstStyle/>
          <a:p>
            <a:r>
              <a:rPr lang="en-US" sz="3600" dirty="0" smtClean="0"/>
              <a:t>A </a:t>
            </a:r>
            <a:r>
              <a:rPr lang="en-US" sz="3600" b="1" dirty="0" smtClean="0">
                <a:latin typeface="Cambria" pitchFamily="18" charset="0"/>
              </a:rPr>
              <a:t>Migrating Climate</a:t>
            </a:r>
            <a:endParaRPr lang="en-US" sz="3600" b="1" dirty="0">
              <a:latin typeface="Cambria" pitchFamily="18" charset="0"/>
            </a:endParaRPr>
          </a:p>
        </p:txBody>
      </p:sp>
      <p:sp>
        <p:nvSpPr>
          <p:cNvPr id="10" name="Rounded Rectangle 9"/>
          <p:cNvSpPr/>
          <p:nvPr/>
        </p:nvSpPr>
        <p:spPr>
          <a:xfrm>
            <a:off x="304800" y="1828800"/>
            <a:ext cx="3276600" cy="1981200"/>
          </a:xfrm>
          <a:prstGeom prst="roundRect">
            <a:avLst/>
          </a:prstGeom>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400" dirty="0" smtClean="0">
                <a:solidFill>
                  <a:schemeClr val="tx1"/>
                </a:solidFill>
              </a:rPr>
              <a:t>The climate future generations experience will be fundamentally different than the climate today.</a:t>
            </a:r>
            <a:endParaRPr lang="en-US" sz="2400" dirty="0">
              <a:solidFill>
                <a:schemeClr val="tx1"/>
              </a:solidFill>
            </a:endParaRPr>
          </a:p>
        </p:txBody>
      </p:sp>
      <p:sp>
        <p:nvSpPr>
          <p:cNvPr id="12" name="Rounded Rectangle 11"/>
          <p:cNvSpPr/>
          <p:nvPr/>
        </p:nvSpPr>
        <p:spPr>
          <a:xfrm>
            <a:off x="381000" y="4343400"/>
            <a:ext cx="3581400" cy="1600200"/>
          </a:xfrm>
          <a:prstGeom prst="roundRect">
            <a:avLst/>
          </a:prstGeom>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400" dirty="0">
                <a:solidFill>
                  <a:schemeClr val="tx1"/>
                </a:solidFill>
              </a:rPr>
              <a:t>By the end of this century, Michigan summers will </a:t>
            </a:r>
            <a:r>
              <a:rPr lang="en-US" sz="2400" i="1" dirty="0">
                <a:solidFill>
                  <a:schemeClr val="tx1"/>
                </a:solidFill>
              </a:rPr>
              <a:t>feel</a:t>
            </a:r>
            <a:r>
              <a:rPr lang="en-US" sz="2400" dirty="0">
                <a:solidFill>
                  <a:schemeClr val="tx1"/>
                </a:solidFill>
              </a:rPr>
              <a:t> more like current summers in Arkansas.</a:t>
            </a:r>
          </a:p>
        </p:txBody>
      </p:sp>
      <p:sp>
        <p:nvSpPr>
          <p:cNvPr id="11" name="TextBox 10"/>
          <p:cNvSpPr txBox="1"/>
          <p:nvPr/>
        </p:nvSpPr>
        <p:spPr>
          <a:xfrm>
            <a:off x="4038600" y="6248400"/>
            <a:ext cx="3429000" cy="246221"/>
          </a:xfrm>
          <a:prstGeom prst="rect">
            <a:avLst/>
          </a:prstGeom>
          <a:noFill/>
        </p:spPr>
        <p:txBody>
          <a:bodyPr wrap="square" rtlCol="0">
            <a:spAutoFit/>
          </a:bodyPr>
          <a:lstStyle/>
          <a:p>
            <a:r>
              <a:rPr lang="en-US" sz="1000" dirty="0" smtClean="0">
                <a:solidFill>
                  <a:schemeClr val="bg1">
                    <a:lumMod val="65000"/>
                  </a:schemeClr>
                </a:solidFill>
              </a:rPr>
              <a:t>Courtesy UCS 2009, original work by </a:t>
            </a:r>
            <a:r>
              <a:rPr lang="en-US" sz="1000" dirty="0" err="1" smtClean="0">
                <a:solidFill>
                  <a:schemeClr val="bg1">
                    <a:lumMod val="65000"/>
                  </a:schemeClr>
                </a:solidFill>
              </a:rPr>
              <a:t>Hayhoe</a:t>
            </a:r>
            <a:r>
              <a:rPr lang="en-US" sz="1000" dirty="0" smtClean="0">
                <a:solidFill>
                  <a:schemeClr val="bg1">
                    <a:lumMod val="65000"/>
                  </a:schemeClr>
                </a:solidFill>
              </a:rPr>
              <a:t> et al.</a:t>
            </a:r>
            <a:endParaRPr lang="en-US" sz="1000"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Changed?</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971775492"/>
              </p:ext>
            </p:extLst>
          </p:nvPr>
        </p:nvGraphicFramePr>
        <p:xfrm>
          <a:off x="304800" y="1600200"/>
          <a:ext cx="49530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297384" y="2514600"/>
            <a:ext cx="3657600" cy="2677656"/>
          </a:xfrm>
          <a:prstGeom prst="rect">
            <a:avLst/>
          </a:prstGeom>
          <a:noFill/>
        </p:spPr>
        <p:txBody>
          <a:bodyPr wrap="square" rtlCol="0">
            <a:spAutoFit/>
          </a:bodyPr>
          <a:lstStyle/>
          <a:p>
            <a:r>
              <a:rPr lang="en-US" sz="2800" dirty="0" smtClean="0"/>
              <a:t>Scientists often discuss changes in terms of averages, but our environments are managed in terms of timing and extremes.</a:t>
            </a:r>
            <a:endParaRPr lang="en-US" sz="2800" dirty="0"/>
          </a:p>
        </p:txBody>
      </p:sp>
    </p:spTree>
    <p:extLst>
      <p:ext uri="{BB962C8B-B14F-4D97-AF65-F5344CB8AC3E}">
        <p14:creationId xmlns:p14="http://schemas.microsoft.com/office/powerpoint/2010/main" val="418107611"/>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10162</TotalTime>
  <Words>1786</Words>
  <Application>Microsoft Office PowerPoint</Application>
  <PresentationFormat>On-screen Show (4:3)</PresentationFormat>
  <Paragraphs>315</Paragraphs>
  <Slides>47</Slides>
  <Notes>9</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CLIMATE CHANGE IN THE GREAT LAKES REGION</vt:lpstr>
      <vt:lpstr>Regional Integrated Sciences and Assessments (RISA)</vt:lpstr>
      <vt:lpstr>What does GLISA do?</vt:lpstr>
      <vt:lpstr>Why Care About Climate Change?</vt:lpstr>
      <vt:lpstr>Outline of the Presentation</vt:lpstr>
      <vt:lpstr>Observed Global Temperature</vt:lpstr>
      <vt:lpstr>The World is Warming…</vt:lpstr>
      <vt:lpstr>A Migrating Climate</vt:lpstr>
      <vt:lpstr>What has Changed?</vt:lpstr>
      <vt:lpstr>Observed Michigan Temperature</vt:lpstr>
      <vt:lpstr>Migrating Plant Hardiness Zones</vt:lpstr>
      <vt:lpstr>More Heat Waves and Hot Days</vt:lpstr>
      <vt:lpstr>Observed Snowfall</vt:lpstr>
      <vt:lpstr>Changing Winter Precipitation</vt:lpstr>
      <vt:lpstr>The Great Lakes are Warming</vt:lpstr>
      <vt:lpstr>Grand Traverse Bay Ice Cover</vt:lpstr>
      <vt:lpstr>Longer Midwestern Growing Season</vt:lpstr>
      <vt:lpstr>Observed Michigan Precipitation</vt:lpstr>
      <vt:lpstr>Observed Extreme Precipitation</vt:lpstr>
      <vt:lpstr>Observed Extreme Precipitation</vt:lpstr>
      <vt:lpstr>Lake Levels</vt:lpstr>
      <vt:lpstr>Summary of Existing Trends</vt:lpstr>
      <vt:lpstr>Future Global Temperature</vt:lpstr>
      <vt:lpstr>How Good are Climate Models?</vt:lpstr>
      <vt:lpstr>Future Midwest Temperature</vt:lpstr>
      <vt:lpstr>More Hot Days</vt:lpstr>
      <vt:lpstr>More Hot Days</vt:lpstr>
      <vt:lpstr>Projected Precipitation</vt:lpstr>
      <vt:lpstr>Projected Snowfall Days</vt:lpstr>
      <vt:lpstr>Summary of Projected Changes</vt:lpstr>
      <vt:lpstr>Impacts of Climate Change in the Great Lakes Region</vt:lpstr>
      <vt:lpstr>Projected Heat-Related Deaths in Chicago</vt:lpstr>
      <vt:lpstr>Example of Cascade Impacts</vt:lpstr>
      <vt:lpstr>Water Quality</vt:lpstr>
      <vt:lpstr>Impacts of Climate Change on  Forests</vt:lpstr>
      <vt:lpstr>Projected Shifts in Forest Types</vt:lpstr>
      <vt:lpstr>Climate Change Impacts on Biodiversity</vt:lpstr>
      <vt:lpstr>Changing Fish Populations</vt:lpstr>
      <vt:lpstr>Bird Species Changes and Losses</vt:lpstr>
      <vt:lpstr>Longer Projected Growing Season</vt:lpstr>
      <vt:lpstr>Climate Change Impacts on Agriculture</vt:lpstr>
      <vt:lpstr>Agriculture Vulnerabilities Example: Spring 2012 and Cherry Crops</vt:lpstr>
      <vt:lpstr>A Vulnerability Example: Early Spring Warming and Tart Cherries</vt:lpstr>
      <vt:lpstr>Climate Change Impacts on Energy</vt:lpstr>
      <vt:lpstr>Potential Transportation Impacts</vt:lpstr>
      <vt:lpstr>How will we adapt?</vt:lpstr>
      <vt:lpstr>PowerPoint Presentation</vt:lpstr>
    </vt:vector>
  </TitlesOfParts>
  <Company>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IN THE GREAT LAKES REGION</dc:title>
  <dc:creator>Daniel Brown</dc:creator>
  <cp:lastModifiedBy>Anderson, Hailey</cp:lastModifiedBy>
  <cp:revision>76</cp:revision>
  <dcterms:created xsi:type="dcterms:W3CDTF">2012-01-12T16:41:10Z</dcterms:created>
  <dcterms:modified xsi:type="dcterms:W3CDTF">2014-08-28T19:03:26Z</dcterms:modified>
</cp:coreProperties>
</file>