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40233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F6C"/>
    <a:srgbClr val="004685"/>
    <a:srgbClr val="F9F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32" d="100"/>
          <a:sy n="32" d="100"/>
        </p:scale>
        <p:origin x="17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387342"/>
            <a:ext cx="34198560" cy="1146048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7289782"/>
            <a:ext cx="30175200" cy="7947658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3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0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752600"/>
            <a:ext cx="867537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752600"/>
            <a:ext cx="2552319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3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5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8206749"/>
            <a:ext cx="34701480" cy="13693138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2029429"/>
            <a:ext cx="34701480" cy="7200898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>
                    <a:tint val="82000"/>
                  </a:schemeClr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82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82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82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82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82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82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82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2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763000"/>
            <a:ext cx="170992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763000"/>
            <a:ext cx="170992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01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752607"/>
            <a:ext cx="347014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8069582"/>
            <a:ext cx="17020696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2024360"/>
            <a:ext cx="1702069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8069582"/>
            <a:ext cx="17104520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2024360"/>
            <a:ext cx="17104520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67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34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652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739647"/>
            <a:ext cx="20368260" cy="23393400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3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739647"/>
            <a:ext cx="20368260" cy="23393400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32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752607"/>
            <a:ext cx="347014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763000"/>
            <a:ext cx="347014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D06887-4EEB-42F4-8C9D-C3CB7B7BA66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06A1E-E37B-4E84-9691-66A58F050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7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96">
            <a:extLst>
              <a:ext uri="{FF2B5EF4-FFF2-40B4-BE49-F238E27FC236}">
                <a16:creationId xmlns:a16="http://schemas.microsoft.com/office/drawing/2014/main" id="{E928D76F-B359-3C27-FCC4-71388D218387}"/>
              </a:ext>
            </a:extLst>
          </p:cNvPr>
          <p:cNvGrpSpPr/>
          <p:nvPr/>
        </p:nvGrpSpPr>
        <p:grpSpPr>
          <a:xfrm>
            <a:off x="230559" y="214425"/>
            <a:ext cx="39772482" cy="3587561"/>
            <a:chOff x="230559" y="214425"/>
            <a:chExt cx="39772482" cy="358756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13AD3EF-C350-2C5A-2EB0-2945B7AE2FB1}"/>
                </a:ext>
              </a:extLst>
            </p:cNvPr>
            <p:cNvSpPr/>
            <p:nvPr/>
          </p:nvSpPr>
          <p:spPr>
            <a:xfrm>
              <a:off x="230559" y="214425"/>
              <a:ext cx="39759210" cy="3587561"/>
            </a:xfrm>
            <a:prstGeom prst="rect">
              <a:avLst/>
            </a:prstGeom>
            <a:solidFill>
              <a:srgbClr val="B7C8AC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02760703-DB4A-CBA6-55E4-DDE1D43C844A}"/>
                </a:ext>
              </a:extLst>
            </p:cNvPr>
            <p:cNvGrpSpPr/>
            <p:nvPr/>
          </p:nvGrpSpPr>
          <p:grpSpPr>
            <a:xfrm flipV="1">
              <a:off x="243831" y="214425"/>
              <a:ext cx="39759210" cy="0"/>
              <a:chOff x="-1" y="128337"/>
              <a:chExt cx="12192001" cy="0"/>
            </a:xfrm>
          </p:grpSpPr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6810811E-BE44-9285-C926-7E479DC542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1" y="128337"/>
                <a:ext cx="3044952" cy="0"/>
              </a:xfrm>
              <a:prstGeom prst="line">
                <a:avLst/>
              </a:prstGeom>
              <a:ln w="254000">
                <a:solidFill>
                  <a:srgbClr val="835A1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9D07B3F0-48F5-E3BF-812D-3F8A6CCF90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1800" y="128337"/>
                <a:ext cx="3124200" cy="0"/>
              </a:xfrm>
              <a:prstGeom prst="line">
                <a:avLst/>
              </a:prstGeom>
              <a:ln w="254000">
                <a:solidFill>
                  <a:srgbClr val="C38B28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DCA1D4BC-12DE-0B31-EF3D-DE0468A758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45200" y="128337"/>
                <a:ext cx="3095752" cy="0"/>
              </a:xfrm>
              <a:prstGeom prst="line">
                <a:avLst/>
              </a:prstGeom>
              <a:ln w="254000">
                <a:solidFill>
                  <a:srgbClr val="5DA71D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0D349434-2CF3-741E-853C-289DB935B4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86850" y="128337"/>
                <a:ext cx="3105150" cy="0"/>
              </a:xfrm>
              <a:prstGeom prst="line">
                <a:avLst/>
              </a:prstGeom>
              <a:ln w="254000">
                <a:solidFill>
                  <a:srgbClr val="36861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" name="Picture 2" descr="https://axon.ars.usda.gov/Employee%20Tools/Documents/USDALOGO-Pantone.png">
              <a:extLst>
                <a:ext uri="{FF2B5EF4-FFF2-40B4-BE49-F238E27FC236}">
                  <a16:creationId xmlns:a16="http://schemas.microsoft.com/office/drawing/2014/main" id="{FFE92887-F2CD-6D24-80ED-C394BD8B7B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524" y="602649"/>
              <a:ext cx="4088199" cy="27991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F1F2E97-67C5-B2C2-FD61-5C27A08AF8C6}"/>
                </a:ext>
              </a:extLst>
            </p:cNvPr>
            <p:cNvSpPr/>
            <p:nvPr/>
          </p:nvSpPr>
          <p:spPr>
            <a:xfrm>
              <a:off x="4434746" y="614017"/>
              <a:ext cx="31046055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latin typeface="Garamond" panose="02020404030301010803" pitchFamily="18" charset="0"/>
                  <a:cs typeface="Arial" panose="020B0604020202020204" pitchFamily="34" charset="0"/>
                </a:rPr>
                <a:t>TITLE – at least 85 pt font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3647E86-21C8-6F7C-73ED-7E9DECDDA322}"/>
                </a:ext>
              </a:extLst>
            </p:cNvPr>
            <p:cNvSpPr txBox="1"/>
            <p:nvPr/>
          </p:nvSpPr>
          <p:spPr>
            <a:xfrm>
              <a:off x="4809259" y="2743500"/>
              <a:ext cx="3120493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Authors, Affiliation – at least 66 pt font 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F51108F-FBCC-F937-EE9A-8E01DDE5FA86}"/>
              </a:ext>
            </a:extLst>
          </p:cNvPr>
          <p:cNvSpPr/>
          <p:nvPr/>
        </p:nvSpPr>
        <p:spPr>
          <a:xfrm>
            <a:off x="230559" y="21029159"/>
            <a:ext cx="13624589" cy="11674816"/>
          </a:xfrm>
          <a:prstGeom prst="rect">
            <a:avLst/>
          </a:prstGeom>
          <a:solidFill>
            <a:srgbClr val="F9F1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EA82F86-4B90-ABF3-EEF1-0CF3DA4823EA}"/>
              </a:ext>
            </a:extLst>
          </p:cNvPr>
          <p:cNvGrpSpPr/>
          <p:nvPr/>
        </p:nvGrpSpPr>
        <p:grpSpPr>
          <a:xfrm>
            <a:off x="230559" y="21029159"/>
            <a:ext cx="13624589" cy="1147372"/>
            <a:chOff x="152400" y="5162550"/>
            <a:chExt cx="13544550" cy="1123950"/>
          </a:xfrm>
          <a:solidFill>
            <a:srgbClr val="224F6C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7518430-FF7D-B972-6836-A8DE94E610FD}"/>
                </a:ext>
              </a:extLst>
            </p:cNvPr>
            <p:cNvSpPr/>
            <p:nvPr/>
          </p:nvSpPr>
          <p:spPr>
            <a:xfrm>
              <a:off x="152400" y="5162550"/>
              <a:ext cx="13544550" cy="11239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1EC8C0C-46A8-C663-7FE9-A5AE4144C81E}"/>
                </a:ext>
              </a:extLst>
            </p:cNvPr>
            <p:cNvSpPr txBox="1"/>
            <p:nvPr/>
          </p:nvSpPr>
          <p:spPr>
            <a:xfrm>
              <a:off x="152400" y="5262860"/>
              <a:ext cx="13544550" cy="92333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bg1"/>
                  </a:solidFill>
                </a:rPr>
                <a:t>METHODS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CFA0F17-EED8-3B37-53C7-1602525579AC}"/>
              </a:ext>
            </a:extLst>
          </p:cNvPr>
          <p:cNvGrpSpPr/>
          <p:nvPr/>
        </p:nvGrpSpPr>
        <p:grpSpPr>
          <a:xfrm>
            <a:off x="231794" y="3987867"/>
            <a:ext cx="13623354" cy="8888594"/>
            <a:chOff x="152400" y="5162550"/>
            <a:chExt cx="13544550" cy="7620000"/>
          </a:xfrm>
          <a:solidFill>
            <a:srgbClr val="F9F1D8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8B5FA22-AFF6-F7A2-308E-5FF2C8CB6352}"/>
                </a:ext>
              </a:extLst>
            </p:cNvPr>
            <p:cNvSpPr/>
            <p:nvPr/>
          </p:nvSpPr>
          <p:spPr>
            <a:xfrm>
              <a:off x="152400" y="5162550"/>
              <a:ext cx="13544550" cy="76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C59725E-CE65-30D0-5BBB-9BA760F6C31B}"/>
                </a:ext>
              </a:extLst>
            </p:cNvPr>
            <p:cNvGrpSpPr/>
            <p:nvPr/>
          </p:nvGrpSpPr>
          <p:grpSpPr>
            <a:xfrm>
              <a:off x="152400" y="5162550"/>
              <a:ext cx="13544550" cy="1123950"/>
              <a:chOff x="152400" y="5162550"/>
              <a:chExt cx="13544550" cy="1123950"/>
            </a:xfrm>
            <a:grpFill/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F484699-51B6-8B55-82A5-0742B552B6E6}"/>
                  </a:ext>
                </a:extLst>
              </p:cNvPr>
              <p:cNvSpPr/>
              <p:nvPr/>
            </p:nvSpPr>
            <p:spPr>
              <a:xfrm>
                <a:off x="152400" y="5162550"/>
                <a:ext cx="13544550" cy="1123950"/>
              </a:xfrm>
              <a:prstGeom prst="rect">
                <a:avLst/>
              </a:prstGeom>
              <a:solidFill>
                <a:srgbClr val="224F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9C7B389-0252-44FD-7664-A62643ACAB25}"/>
                  </a:ext>
                </a:extLst>
              </p:cNvPr>
              <p:cNvSpPr txBox="1"/>
              <p:nvPr/>
            </p:nvSpPr>
            <p:spPr>
              <a:xfrm>
                <a:off x="152400" y="5262860"/>
                <a:ext cx="13544550" cy="79913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dirty="0">
                    <a:solidFill>
                      <a:schemeClr val="bg1"/>
                    </a:solidFill>
                  </a:rPr>
                  <a:t>INTRODUCTION/BACKGROUND </a:t>
                </a:r>
              </a:p>
            </p:txBody>
          </p:sp>
        </p:grp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9A7B1902-5962-E5AF-4DA5-DBC6FF95E637}"/>
              </a:ext>
            </a:extLst>
          </p:cNvPr>
          <p:cNvSpPr txBox="1"/>
          <p:nvPr/>
        </p:nvSpPr>
        <p:spPr>
          <a:xfrm>
            <a:off x="243831" y="5847154"/>
            <a:ext cx="13260250" cy="1815882"/>
          </a:xfrm>
          <a:prstGeom prst="rect">
            <a:avLst/>
          </a:prstGeom>
          <a:solidFill>
            <a:srgbClr val="F9F1D8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Remember to keep these points concise, and to use font size 36-24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What are the key things someone should know to 1) understand your research and 2) think your research is important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Would a graphic help explain your research background? 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920AD1C-4945-82FD-B623-8CF6A0A19D5E}"/>
              </a:ext>
            </a:extLst>
          </p:cNvPr>
          <p:cNvGrpSpPr/>
          <p:nvPr/>
        </p:nvGrpSpPr>
        <p:grpSpPr>
          <a:xfrm>
            <a:off x="230559" y="13001259"/>
            <a:ext cx="13624589" cy="7771523"/>
            <a:chOff x="152400" y="13213705"/>
            <a:chExt cx="13544550" cy="7471153"/>
          </a:xfrm>
          <a:solidFill>
            <a:srgbClr val="F9F1D8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A1E2149-C864-2634-38CE-D060AD92F7E1}"/>
                </a:ext>
              </a:extLst>
            </p:cNvPr>
            <p:cNvSpPr/>
            <p:nvPr/>
          </p:nvSpPr>
          <p:spPr>
            <a:xfrm>
              <a:off x="152400" y="13213705"/>
              <a:ext cx="13544550" cy="74711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F2CCE90-342E-FAD5-4934-E4FBA518260A}"/>
                </a:ext>
              </a:extLst>
            </p:cNvPr>
            <p:cNvGrpSpPr/>
            <p:nvPr/>
          </p:nvGrpSpPr>
          <p:grpSpPr>
            <a:xfrm>
              <a:off x="152400" y="13213705"/>
              <a:ext cx="13544550" cy="1123950"/>
              <a:chOff x="152400" y="5162550"/>
              <a:chExt cx="13544550" cy="1123950"/>
            </a:xfrm>
            <a:grp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CCB5D736-547E-FCFE-4EA1-307BAC115A58}"/>
                  </a:ext>
                </a:extLst>
              </p:cNvPr>
              <p:cNvSpPr/>
              <p:nvPr/>
            </p:nvSpPr>
            <p:spPr>
              <a:xfrm>
                <a:off x="152400" y="5162550"/>
                <a:ext cx="13544550" cy="1123950"/>
              </a:xfrm>
              <a:prstGeom prst="rect">
                <a:avLst/>
              </a:prstGeom>
              <a:solidFill>
                <a:srgbClr val="224F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5D7918A-C462-3572-481B-E3CF3DD8C7CF}"/>
                  </a:ext>
                </a:extLst>
              </p:cNvPr>
              <p:cNvSpPr txBox="1"/>
              <p:nvPr/>
            </p:nvSpPr>
            <p:spPr>
              <a:xfrm>
                <a:off x="152400" y="5262860"/>
                <a:ext cx="13544550" cy="8876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dirty="0">
                    <a:solidFill>
                      <a:schemeClr val="bg1"/>
                    </a:solidFill>
                  </a:rPr>
                  <a:t>RESEARCH QUESTIONS</a:t>
                </a:r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E4ECC50C-96F0-AE14-1F68-72973CFDB2F3}"/>
              </a:ext>
            </a:extLst>
          </p:cNvPr>
          <p:cNvSpPr txBox="1"/>
          <p:nvPr/>
        </p:nvSpPr>
        <p:spPr>
          <a:xfrm>
            <a:off x="390525" y="14502696"/>
            <a:ext cx="13223667" cy="18658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Remember to keep these points concise, and to use font size 36-24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What are your key research questions? Maybe you want these numbered?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Sometimes it helps to keep the numbers consistent with the methods and research findings 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C256C4E-B9CF-088F-1CBC-EC7350D0E266}"/>
              </a:ext>
            </a:extLst>
          </p:cNvPr>
          <p:cNvSpPr/>
          <p:nvPr/>
        </p:nvSpPr>
        <p:spPr>
          <a:xfrm>
            <a:off x="14058899" y="30994350"/>
            <a:ext cx="25930870" cy="1709625"/>
          </a:xfrm>
          <a:prstGeom prst="rect">
            <a:avLst/>
          </a:prstGeom>
          <a:solidFill>
            <a:srgbClr val="F9F1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AA187C1-1C23-0591-4210-DE350D443FBF}"/>
              </a:ext>
            </a:extLst>
          </p:cNvPr>
          <p:cNvSpPr/>
          <p:nvPr/>
        </p:nvSpPr>
        <p:spPr>
          <a:xfrm>
            <a:off x="14058899" y="30999070"/>
            <a:ext cx="25944140" cy="579513"/>
          </a:xfrm>
          <a:prstGeom prst="rect">
            <a:avLst/>
          </a:prstGeom>
          <a:solidFill>
            <a:srgbClr val="224F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6C556C0-E625-4AEC-3152-A4314034B4CD}"/>
              </a:ext>
            </a:extLst>
          </p:cNvPr>
          <p:cNvSpPr txBox="1"/>
          <p:nvPr/>
        </p:nvSpPr>
        <p:spPr>
          <a:xfrm>
            <a:off x="14132247" y="30994351"/>
            <a:ext cx="2536585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ACKNOWLEDGMENTS AND CITATIONS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FE17728-9EF2-43AA-0313-CC48489696DE}"/>
              </a:ext>
            </a:extLst>
          </p:cNvPr>
          <p:cNvSpPr txBox="1"/>
          <p:nvPr/>
        </p:nvSpPr>
        <p:spPr>
          <a:xfrm>
            <a:off x="390524" y="22726057"/>
            <a:ext cx="13306425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Remember to keep these points concise, and to use font size 36-24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 diagram can be a good way to show your methods.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Maybe you want to feature the methods more…you could consider moving this space to the right panel and splitting results/discussion section.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Use the arrange </a:t>
            </a:r>
            <a:r>
              <a:rPr lang="en-US" sz="2800" dirty="0">
                <a:sym typeface="Wingdings" panose="05000000000000000000" pitchFamily="2" charset="2"/>
              </a:rPr>
              <a:t> group/ungroup function in </a:t>
            </a:r>
            <a:r>
              <a:rPr lang="en-US" sz="2800" dirty="0" err="1">
                <a:sym typeface="Wingdings" panose="05000000000000000000" pitchFamily="2" charset="2"/>
              </a:rPr>
              <a:t>powerpoint</a:t>
            </a:r>
            <a:r>
              <a:rPr lang="en-US" sz="2800" dirty="0">
                <a:sym typeface="Wingdings" panose="05000000000000000000" pitchFamily="2" charset="2"/>
              </a:rPr>
              <a:t> to change the arrangement of these boxes/make new groupings </a:t>
            </a:r>
            <a:endParaRPr lang="en-US" sz="2800" dirty="0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32B633EF-EC1E-50AA-D150-1F09BC61FA68}"/>
              </a:ext>
            </a:extLst>
          </p:cNvPr>
          <p:cNvGrpSpPr/>
          <p:nvPr/>
        </p:nvGrpSpPr>
        <p:grpSpPr>
          <a:xfrm>
            <a:off x="14058900" y="3987866"/>
            <a:ext cx="25930869" cy="22177106"/>
            <a:chOff x="14058900" y="3987866"/>
            <a:chExt cx="25930869" cy="22177106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3CFF20A5-600F-620C-62F6-6594757993AD}"/>
                </a:ext>
              </a:extLst>
            </p:cNvPr>
            <p:cNvGrpSpPr/>
            <p:nvPr/>
          </p:nvGrpSpPr>
          <p:grpSpPr>
            <a:xfrm>
              <a:off x="14058900" y="3987866"/>
              <a:ext cx="25930869" cy="22177106"/>
              <a:chOff x="14058900" y="5162550"/>
              <a:chExt cx="26022300" cy="10515600"/>
            </a:xfrm>
            <a:solidFill>
              <a:srgbClr val="F9F1D8"/>
            </a:solidFill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32CF5D0-3E4E-EA66-C0A9-E0CFBDB71519}"/>
                  </a:ext>
                </a:extLst>
              </p:cNvPr>
              <p:cNvSpPr/>
              <p:nvPr/>
            </p:nvSpPr>
            <p:spPr>
              <a:xfrm>
                <a:off x="14058900" y="5162550"/>
                <a:ext cx="26022300" cy="10515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06A1EBC7-9FBC-8BA5-4500-491619015420}"/>
                  </a:ext>
                </a:extLst>
              </p:cNvPr>
              <p:cNvGrpSpPr/>
              <p:nvPr/>
            </p:nvGrpSpPr>
            <p:grpSpPr>
              <a:xfrm>
                <a:off x="14058900" y="5162550"/>
                <a:ext cx="26022300" cy="571303"/>
                <a:chOff x="152400" y="5162550"/>
                <a:chExt cx="13544550" cy="571303"/>
              </a:xfrm>
              <a:grpFill/>
            </p:grpSpPr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76048C00-8D93-1675-511B-289F6459BB62}"/>
                    </a:ext>
                  </a:extLst>
                </p:cNvPr>
                <p:cNvSpPr/>
                <p:nvPr/>
              </p:nvSpPr>
              <p:spPr>
                <a:xfrm>
                  <a:off x="152400" y="5162550"/>
                  <a:ext cx="13544550" cy="571303"/>
                </a:xfrm>
                <a:prstGeom prst="rect">
                  <a:avLst/>
                </a:prstGeom>
                <a:solidFill>
                  <a:srgbClr val="224F6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C00358A4-A0D2-6356-5CD2-2AA5B7147304}"/>
                    </a:ext>
                  </a:extLst>
                </p:cNvPr>
                <p:cNvSpPr txBox="1"/>
                <p:nvPr/>
              </p:nvSpPr>
              <p:spPr>
                <a:xfrm>
                  <a:off x="152400" y="5218032"/>
                  <a:ext cx="13544550" cy="43958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5400" dirty="0">
                      <a:solidFill>
                        <a:schemeClr val="bg1"/>
                      </a:solidFill>
                    </a:rPr>
                    <a:t>RESULTS AND DISCUSSION</a:t>
                  </a:r>
                </a:p>
              </p:txBody>
            </p:sp>
          </p:grp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B275483-CBE0-9C83-4A3E-7638228EFF01}"/>
                </a:ext>
              </a:extLst>
            </p:cNvPr>
            <p:cNvSpPr txBox="1"/>
            <p:nvPr/>
          </p:nvSpPr>
          <p:spPr>
            <a:xfrm>
              <a:off x="14240904" y="5638594"/>
              <a:ext cx="17922667" cy="19151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800" dirty="0"/>
                <a:t>Remember to keep these points concise, and to use font size 36-24, make the key takeaways in bigger font.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800" dirty="0"/>
                <a:t>Don’t forget to add number figured legends (font size &gt;20)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800" dirty="0"/>
                <a:t>It can be helpful to break this section up visually to walk your reader through the different parts of your results, think of it like telling a story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76E8451-3D10-D85A-209D-B97382360F69}"/>
              </a:ext>
            </a:extLst>
          </p:cNvPr>
          <p:cNvGrpSpPr/>
          <p:nvPr/>
        </p:nvGrpSpPr>
        <p:grpSpPr>
          <a:xfrm>
            <a:off x="14058898" y="26291218"/>
            <a:ext cx="25944143" cy="4521974"/>
            <a:chOff x="14058898" y="15942914"/>
            <a:chExt cx="26022302" cy="5409863"/>
          </a:xfrm>
          <a:solidFill>
            <a:srgbClr val="F9F1D8"/>
          </a:solidFill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2A3100F2-AF8F-875F-6109-19677104B1A8}"/>
                </a:ext>
              </a:extLst>
            </p:cNvPr>
            <p:cNvSpPr/>
            <p:nvPr/>
          </p:nvSpPr>
          <p:spPr>
            <a:xfrm>
              <a:off x="14058900" y="15942914"/>
              <a:ext cx="26022300" cy="54098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2531A1EF-B63D-5431-2666-36BA9DEE61FF}"/>
                </a:ext>
              </a:extLst>
            </p:cNvPr>
            <p:cNvGrpSpPr/>
            <p:nvPr/>
          </p:nvGrpSpPr>
          <p:grpSpPr>
            <a:xfrm>
              <a:off x="14058898" y="15942916"/>
              <a:ext cx="26022302" cy="1178991"/>
              <a:chOff x="152399" y="5162551"/>
              <a:chExt cx="13544551" cy="1178991"/>
            </a:xfrm>
            <a:grpFill/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234FD1B4-C3F8-9A09-BE66-85ED1D03E8E9}"/>
                  </a:ext>
                </a:extLst>
              </p:cNvPr>
              <p:cNvSpPr/>
              <p:nvPr/>
            </p:nvSpPr>
            <p:spPr>
              <a:xfrm>
                <a:off x="152400" y="5162551"/>
                <a:ext cx="13544550" cy="1123950"/>
              </a:xfrm>
              <a:prstGeom prst="rect">
                <a:avLst/>
              </a:prstGeom>
              <a:solidFill>
                <a:srgbClr val="224F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61EA848-09E7-68B1-0CA3-55077E296651}"/>
                  </a:ext>
                </a:extLst>
              </p:cNvPr>
              <p:cNvSpPr txBox="1"/>
              <p:nvPr/>
            </p:nvSpPr>
            <p:spPr>
              <a:xfrm>
                <a:off x="152399" y="5236916"/>
                <a:ext cx="13544550" cy="11046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dirty="0">
                    <a:solidFill>
                      <a:schemeClr val="bg1"/>
                    </a:solidFill>
                  </a:rPr>
                  <a:t>MAIN CONCLUSIONS</a:t>
                </a:r>
              </a:p>
            </p:txBody>
          </p:sp>
        </p:grp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BE30975C-226E-1810-9168-97FF045423E0}"/>
              </a:ext>
            </a:extLst>
          </p:cNvPr>
          <p:cNvSpPr txBox="1"/>
          <p:nvPr/>
        </p:nvSpPr>
        <p:spPr>
          <a:xfrm>
            <a:off x="14239874" y="27484275"/>
            <a:ext cx="17821276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Remember to keep these points concise, and to use font size 36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What are the main things you want someone to takeaway from this poster?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86B5152-A381-B324-5E08-2E660E127598}"/>
              </a:ext>
            </a:extLst>
          </p:cNvPr>
          <p:cNvSpPr txBox="1"/>
          <p:nvPr/>
        </p:nvSpPr>
        <p:spPr>
          <a:xfrm>
            <a:off x="14058898" y="31599986"/>
            <a:ext cx="25061519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What funders and people should you thank for this work? Remember to acknowledge the grant if working in LTER/LTAR/GLBRC (ask your mentor for this).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Did you cite any papers in your introduction? Be sure to add that here too: E.g. Smith et al. 2020 </a:t>
            </a:r>
            <a:r>
              <a:rPr lang="en-US" sz="2000" i="1" dirty="0"/>
              <a:t>Journal of Ecology; etc.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You can use 20 size font in this section</a:t>
            </a:r>
          </a:p>
        </p:txBody>
      </p:sp>
      <p:pic>
        <p:nvPicPr>
          <p:cNvPr id="100" name="Picture 99" descr="A logo for a company&#10;&#10;AI-generated content may be incorrect.">
            <a:extLst>
              <a:ext uri="{FF2B5EF4-FFF2-40B4-BE49-F238E27FC236}">
                <a16:creationId xmlns:a16="http://schemas.microsoft.com/office/drawing/2014/main" id="{41119728-C8CB-8E33-0F9A-FD487EA8A6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7624" y="518250"/>
            <a:ext cx="5547399" cy="284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1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B8421-4A86-32F1-0B8C-9B7516BCA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100" dirty="0"/>
              <a:t>Other colors/logs you may want to use </a:t>
            </a:r>
          </a:p>
        </p:txBody>
      </p:sp>
      <p:pic>
        <p:nvPicPr>
          <p:cNvPr id="60" name="Picture 59" descr="A logo for a company&#10;&#10;AI-generated content may be incorrect.">
            <a:extLst>
              <a:ext uri="{FF2B5EF4-FFF2-40B4-BE49-F238E27FC236}">
                <a16:creationId xmlns:a16="http://schemas.microsoft.com/office/drawing/2014/main" id="{AC09D3A8-0AD2-A6CE-37D1-4DF3AA7DEA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4699" y="9071427"/>
            <a:ext cx="5547399" cy="2849977"/>
          </a:xfrm>
          <a:prstGeom prst="rect">
            <a:avLst/>
          </a:prstGeom>
        </p:spPr>
      </p:pic>
      <p:pic>
        <p:nvPicPr>
          <p:cNvPr id="27" name="Picture 26" descr="A logo of a scuba diver&#10;&#10;AI-generated content may be incorrect.">
            <a:extLst>
              <a:ext uri="{FF2B5EF4-FFF2-40B4-BE49-F238E27FC236}">
                <a16:creationId xmlns:a16="http://schemas.microsoft.com/office/drawing/2014/main" id="{435ECD79-6354-BC56-EB53-EC6719910D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1232" y="8950549"/>
            <a:ext cx="13052906" cy="309173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0945ACDA-AF21-05D3-BE9C-3B044D13C6F1}"/>
              </a:ext>
            </a:extLst>
          </p:cNvPr>
          <p:cNvSpPr/>
          <p:nvPr/>
        </p:nvSpPr>
        <p:spPr>
          <a:xfrm>
            <a:off x="3167312" y="12121170"/>
            <a:ext cx="681796" cy="1283662"/>
          </a:xfrm>
          <a:prstGeom prst="rect">
            <a:avLst/>
          </a:prstGeom>
          <a:solidFill>
            <a:srgbClr val="C4C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A37E046-333B-FEA7-3C2A-DFA940C9105D}"/>
              </a:ext>
            </a:extLst>
          </p:cNvPr>
          <p:cNvSpPr/>
          <p:nvPr/>
        </p:nvSpPr>
        <p:spPr>
          <a:xfrm>
            <a:off x="4316269" y="12121170"/>
            <a:ext cx="681796" cy="1283662"/>
          </a:xfrm>
          <a:prstGeom prst="rect">
            <a:avLst/>
          </a:prstGeom>
          <a:solidFill>
            <a:srgbClr val="DED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325B6A9-E808-FF73-E9FC-8B6EA4427E87}"/>
              </a:ext>
            </a:extLst>
          </p:cNvPr>
          <p:cNvSpPr/>
          <p:nvPr/>
        </p:nvSpPr>
        <p:spPr>
          <a:xfrm>
            <a:off x="5465226" y="12121170"/>
            <a:ext cx="681796" cy="1283662"/>
          </a:xfrm>
          <a:prstGeom prst="rect">
            <a:avLst/>
          </a:prstGeom>
          <a:solidFill>
            <a:srgbClr val="D0DB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ED59470-D154-D22C-D7F8-F84C62D28CF8}"/>
              </a:ext>
            </a:extLst>
          </p:cNvPr>
          <p:cNvSpPr/>
          <p:nvPr/>
        </p:nvSpPr>
        <p:spPr>
          <a:xfrm>
            <a:off x="6614183" y="12121170"/>
            <a:ext cx="681796" cy="1283662"/>
          </a:xfrm>
          <a:prstGeom prst="rect">
            <a:avLst/>
          </a:prstGeom>
          <a:solidFill>
            <a:srgbClr val="F9F1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7AB43DF-31C0-4A71-3985-CC452216A5CE}"/>
              </a:ext>
            </a:extLst>
          </p:cNvPr>
          <p:cNvSpPr/>
          <p:nvPr/>
        </p:nvSpPr>
        <p:spPr>
          <a:xfrm>
            <a:off x="3167312" y="10631630"/>
            <a:ext cx="681796" cy="1283662"/>
          </a:xfrm>
          <a:prstGeom prst="rect">
            <a:avLst/>
          </a:prstGeom>
          <a:solidFill>
            <a:srgbClr val="368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473D00-12BB-CEED-8342-03BD0F9841B9}"/>
              </a:ext>
            </a:extLst>
          </p:cNvPr>
          <p:cNvSpPr/>
          <p:nvPr/>
        </p:nvSpPr>
        <p:spPr>
          <a:xfrm>
            <a:off x="4316269" y="10631630"/>
            <a:ext cx="681796" cy="1283662"/>
          </a:xfrm>
          <a:prstGeom prst="rect">
            <a:avLst/>
          </a:prstGeom>
          <a:solidFill>
            <a:srgbClr val="5DA7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3A0EADD-83B8-617F-6877-58373CBF1D84}"/>
              </a:ext>
            </a:extLst>
          </p:cNvPr>
          <p:cNvSpPr/>
          <p:nvPr/>
        </p:nvSpPr>
        <p:spPr>
          <a:xfrm>
            <a:off x="5465226" y="10631630"/>
            <a:ext cx="681796" cy="1283662"/>
          </a:xfrm>
          <a:prstGeom prst="rect">
            <a:avLst/>
          </a:prstGeom>
          <a:solidFill>
            <a:srgbClr val="368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7F2C14C-E488-CFEF-9EC8-4BCDEA4B1043}"/>
              </a:ext>
            </a:extLst>
          </p:cNvPr>
          <p:cNvSpPr/>
          <p:nvPr/>
        </p:nvSpPr>
        <p:spPr>
          <a:xfrm>
            <a:off x="6614183" y="10643522"/>
            <a:ext cx="681796" cy="1283662"/>
          </a:xfrm>
          <a:prstGeom prst="rect">
            <a:avLst/>
          </a:prstGeom>
          <a:solidFill>
            <a:srgbClr val="C38B28"/>
          </a:solidFill>
          <a:ln>
            <a:solidFill>
              <a:srgbClr val="EFEA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5C8A89B-E7FE-9BCD-739A-D27698FDCC66}"/>
              </a:ext>
            </a:extLst>
          </p:cNvPr>
          <p:cNvSpPr/>
          <p:nvPr/>
        </p:nvSpPr>
        <p:spPr>
          <a:xfrm>
            <a:off x="7763140" y="10631630"/>
            <a:ext cx="681796" cy="1283662"/>
          </a:xfrm>
          <a:prstGeom prst="rect">
            <a:avLst/>
          </a:prstGeom>
          <a:solidFill>
            <a:srgbClr val="224F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6F2A45B-E21F-06EA-5AD5-907017BCC082}"/>
              </a:ext>
            </a:extLst>
          </p:cNvPr>
          <p:cNvSpPr/>
          <p:nvPr/>
        </p:nvSpPr>
        <p:spPr>
          <a:xfrm>
            <a:off x="8912097" y="10631630"/>
            <a:ext cx="681796" cy="1283662"/>
          </a:xfrm>
          <a:prstGeom prst="rect">
            <a:avLst/>
          </a:prstGeom>
          <a:solidFill>
            <a:srgbClr val="ECDB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CAE9FC9-A7B1-2D59-A068-03825B916327}"/>
              </a:ext>
            </a:extLst>
          </p:cNvPr>
          <p:cNvSpPr/>
          <p:nvPr/>
        </p:nvSpPr>
        <p:spPr>
          <a:xfrm>
            <a:off x="3167312" y="9027790"/>
            <a:ext cx="681796" cy="1283662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BB49F65-AADF-23F0-63C7-769870D8EB85}"/>
              </a:ext>
            </a:extLst>
          </p:cNvPr>
          <p:cNvSpPr/>
          <p:nvPr/>
        </p:nvSpPr>
        <p:spPr>
          <a:xfrm>
            <a:off x="4316269" y="9027790"/>
            <a:ext cx="681796" cy="1283662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6AAC77D-15C2-6F6C-0179-024BC9561EB2}"/>
              </a:ext>
            </a:extLst>
          </p:cNvPr>
          <p:cNvSpPr/>
          <p:nvPr/>
        </p:nvSpPr>
        <p:spPr>
          <a:xfrm>
            <a:off x="5465226" y="9027790"/>
            <a:ext cx="681796" cy="12836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4DE7E25-EED0-A432-473B-4D3D112B69F4}"/>
              </a:ext>
            </a:extLst>
          </p:cNvPr>
          <p:cNvSpPr/>
          <p:nvPr/>
        </p:nvSpPr>
        <p:spPr>
          <a:xfrm>
            <a:off x="6614183" y="13686908"/>
            <a:ext cx="681796" cy="1283662"/>
          </a:xfrm>
          <a:prstGeom prst="rect">
            <a:avLst/>
          </a:prstGeom>
          <a:solidFill>
            <a:srgbClr val="DEF6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3F58AD1-7CAF-36AD-2115-BA638AE9F621}"/>
              </a:ext>
            </a:extLst>
          </p:cNvPr>
          <p:cNvSpPr/>
          <p:nvPr/>
        </p:nvSpPr>
        <p:spPr>
          <a:xfrm>
            <a:off x="5465226" y="13686908"/>
            <a:ext cx="681796" cy="1283662"/>
          </a:xfrm>
          <a:prstGeom prst="rect">
            <a:avLst/>
          </a:prstGeom>
          <a:solidFill>
            <a:srgbClr val="A5BA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CD31503-1183-10B3-577B-9B6088AABD3C}"/>
              </a:ext>
            </a:extLst>
          </p:cNvPr>
          <p:cNvSpPr/>
          <p:nvPr/>
        </p:nvSpPr>
        <p:spPr>
          <a:xfrm>
            <a:off x="4316269" y="13686908"/>
            <a:ext cx="681796" cy="1283662"/>
          </a:xfrm>
          <a:prstGeom prst="rect">
            <a:avLst/>
          </a:prstGeom>
          <a:solidFill>
            <a:srgbClr val="6680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1668565-7D95-DD2A-75F4-680A7A4847FB}"/>
              </a:ext>
            </a:extLst>
          </p:cNvPr>
          <p:cNvSpPr/>
          <p:nvPr/>
        </p:nvSpPr>
        <p:spPr>
          <a:xfrm>
            <a:off x="3167312" y="13686908"/>
            <a:ext cx="681796" cy="1283662"/>
          </a:xfrm>
          <a:prstGeom prst="rect">
            <a:avLst/>
          </a:prstGeom>
          <a:solidFill>
            <a:srgbClr val="DCA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9F99B39-AB3F-42F1-5EF2-74DF262FBEDC}"/>
              </a:ext>
            </a:extLst>
          </p:cNvPr>
          <p:cNvSpPr txBox="1"/>
          <p:nvPr/>
        </p:nvSpPr>
        <p:spPr>
          <a:xfrm>
            <a:off x="10664793" y="8950549"/>
            <a:ext cx="4023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LTAR Network Colors </a:t>
            </a:r>
          </a:p>
          <a:p>
            <a:r>
              <a:rPr lang="en-US" sz="2400" dirty="0"/>
              <a:t>You can adjust the transparency (shade),  but don’t change the hues.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1F4F315-B970-A0A9-46B1-3904A9E94783}"/>
              </a:ext>
            </a:extLst>
          </p:cNvPr>
          <p:cNvSpPr/>
          <p:nvPr/>
        </p:nvSpPr>
        <p:spPr>
          <a:xfrm>
            <a:off x="7763140" y="13686908"/>
            <a:ext cx="681796" cy="1283662"/>
          </a:xfrm>
          <a:prstGeom prst="rect">
            <a:avLst/>
          </a:prstGeom>
          <a:solidFill>
            <a:srgbClr val="648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B7EB60B-CE87-C5A4-8BB3-FF769F61150B}"/>
              </a:ext>
            </a:extLst>
          </p:cNvPr>
          <p:cNvSpPr/>
          <p:nvPr/>
        </p:nvSpPr>
        <p:spPr>
          <a:xfrm>
            <a:off x="10061052" y="13686908"/>
            <a:ext cx="681796" cy="1283662"/>
          </a:xfrm>
          <a:prstGeom prst="rect">
            <a:avLst/>
          </a:prstGeom>
          <a:solidFill>
            <a:srgbClr val="FDFAF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50FF1CE-B030-FA92-4683-8F0371FAEBEA}"/>
              </a:ext>
            </a:extLst>
          </p:cNvPr>
          <p:cNvSpPr/>
          <p:nvPr/>
        </p:nvSpPr>
        <p:spPr>
          <a:xfrm>
            <a:off x="8912097" y="13686908"/>
            <a:ext cx="681796" cy="1283662"/>
          </a:xfrm>
          <a:prstGeom prst="rect">
            <a:avLst/>
          </a:prstGeom>
          <a:solidFill>
            <a:srgbClr val="B7C8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43A7FA76-6CD6-9310-7A25-3262B19F0A5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20959" y="11232924"/>
            <a:ext cx="4554329" cy="343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431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375</Words>
  <Application>Microsoft Office PowerPoint</Application>
  <PresentationFormat>Custom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Garamond</vt:lpstr>
      <vt:lpstr>Wingdings</vt:lpstr>
      <vt:lpstr>Office Theme</vt:lpstr>
      <vt:lpstr>PowerPoint Presentation</vt:lpstr>
      <vt:lpstr>Other colors/logs you may want to use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Tayler Ulbrich</dc:creator>
  <cp:lastModifiedBy>Tayler Ulbrich</cp:lastModifiedBy>
  <cp:revision>1</cp:revision>
  <dcterms:created xsi:type="dcterms:W3CDTF">2025-02-14T13:45:14Z</dcterms:created>
  <dcterms:modified xsi:type="dcterms:W3CDTF">2025-02-14T14:07:38Z</dcterms:modified>
</cp:coreProperties>
</file>