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316" r:id="rId3"/>
    <p:sldId id="328" r:id="rId4"/>
    <p:sldId id="365" r:id="rId5"/>
    <p:sldId id="366" r:id="rId6"/>
    <p:sldId id="347" r:id="rId7"/>
    <p:sldId id="376" r:id="rId8"/>
    <p:sldId id="377" r:id="rId9"/>
    <p:sldId id="378" r:id="rId10"/>
    <p:sldId id="379" r:id="rId11"/>
    <p:sldId id="40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5" r:id="rId24"/>
    <p:sldId id="396" r:id="rId25"/>
    <p:sldId id="397" r:id="rId26"/>
    <p:sldId id="398" r:id="rId27"/>
    <p:sldId id="400" r:id="rId28"/>
    <p:sldId id="357" r:id="rId29"/>
    <p:sldId id="363" r:id="rId30"/>
    <p:sldId id="364" r:id="rId31"/>
    <p:sldId id="358" r:id="rId32"/>
    <p:sldId id="367" r:id="rId33"/>
    <p:sldId id="368" r:id="rId34"/>
    <p:sldId id="359" r:id="rId35"/>
    <p:sldId id="373" r:id="rId36"/>
    <p:sldId id="374" r:id="rId37"/>
    <p:sldId id="360" r:id="rId38"/>
    <p:sldId id="371" r:id="rId39"/>
    <p:sldId id="372" r:id="rId40"/>
    <p:sldId id="369" r:id="rId41"/>
    <p:sldId id="375" r:id="rId42"/>
    <p:sldId id="306" r:id="rId43"/>
    <p:sldId id="40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ECFF"/>
    <a:srgbClr val="FF66FF"/>
    <a:srgbClr val="003300"/>
    <a:srgbClr val="645CFF"/>
    <a:srgbClr val="00FF00"/>
    <a:srgbClr val="8000FF"/>
    <a:srgbClr val="800080"/>
    <a:srgbClr val="FFF37D"/>
    <a:srgbClr val="FFE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54" autoAdjust="0"/>
  </p:normalViewPr>
  <p:slideViewPr>
    <p:cSldViewPr snapToGrid="0" snapToObjects="1">
      <p:cViewPr varScale="1">
        <p:scale>
          <a:sx n="101" d="100"/>
          <a:sy n="101" d="100"/>
        </p:scale>
        <p:origin x="12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F729-58FD-D14B-972C-6359F3B564BE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C5514-D60D-CF47-A858-7AFD58232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70DB-999C-8D41-A38B-EF32E8B96B53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AB31-B9F6-8B4E-96EA-CC193014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uit.cornell.edu/grape/pdfs/Wilcox-Grape%20Disease%20Control%202015.pdf" TargetMode="External"/><Relationship Id="rId2" Type="http://schemas.openxmlformats.org/officeDocument/2006/relationships/hyperlink" Target="http://shop.msu.edu/product_p/bulletin-e015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ysipm.cornell.edu/organic_guide/grapes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20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Bloom Time </a:t>
            </a:r>
            <a:br>
              <a:rPr lang="en-US" dirty="0" smtClean="0"/>
            </a:br>
            <a:r>
              <a:rPr lang="en-US" dirty="0" smtClean="0"/>
              <a:t>Grape Disease </a:t>
            </a:r>
            <a:r>
              <a:rPr lang="en-US" dirty="0"/>
              <a:t>C</a:t>
            </a:r>
            <a:r>
              <a:rPr lang="en-US" dirty="0" smtClean="0"/>
              <a:t>ontrol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June 11,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Brad Baughman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MSU Extension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Horticulture Educator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Berrien County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2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0488"/>
            <a:ext cx="8229600" cy="4927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F7F7F"/>
                </a:solidFill>
              </a:rPr>
              <a:t>Protectants</a:t>
            </a:r>
          </a:p>
          <a:p>
            <a:pPr lvl="1">
              <a:defRPr/>
            </a:pPr>
            <a:r>
              <a:rPr lang="en-US" dirty="0">
                <a:solidFill>
                  <a:srgbClr val="E46C0A"/>
                </a:solidFill>
              </a:rPr>
              <a:t>Sulfur and Lime Sulfur (M2)</a:t>
            </a:r>
          </a:p>
          <a:p>
            <a:pPr lvl="2">
              <a:defRPr/>
            </a:pPr>
            <a:r>
              <a:rPr lang="en-US" dirty="0">
                <a:solidFill>
                  <a:srgbClr val="E46C0A"/>
                </a:solidFill>
              </a:rPr>
              <a:t>*Do not use on Concords*</a:t>
            </a:r>
          </a:p>
          <a:p>
            <a:pPr lvl="2">
              <a:defRPr/>
            </a:pPr>
            <a:r>
              <a:rPr lang="en-US" dirty="0">
                <a:solidFill>
                  <a:srgbClr val="E46C0A"/>
                </a:solidFill>
              </a:rPr>
              <a:t>Other sensitive </a:t>
            </a:r>
            <a:r>
              <a:rPr lang="en-US" dirty="0" err="1">
                <a:solidFill>
                  <a:srgbClr val="E46C0A"/>
                </a:solidFill>
              </a:rPr>
              <a:t>vars</a:t>
            </a:r>
            <a:r>
              <a:rPr lang="en-US" dirty="0">
                <a:solidFill>
                  <a:srgbClr val="E46C0A"/>
                </a:solidFill>
              </a:rPr>
              <a:t>: Foch &amp; </a:t>
            </a:r>
            <a:r>
              <a:rPr lang="en-US" dirty="0" err="1">
                <a:solidFill>
                  <a:srgbClr val="E46C0A"/>
                </a:solidFill>
              </a:rPr>
              <a:t>Chambourcin</a:t>
            </a:r>
            <a:endParaRPr lang="en-US" dirty="0">
              <a:solidFill>
                <a:srgbClr val="E46C0A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Salts and Mineral oils (NC)</a:t>
            </a:r>
          </a:p>
          <a:p>
            <a:pPr lvl="2" eaLnBrk="1" hangingPunct="1">
              <a:defRPr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Armicarb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Kaligreen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JMS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Stylet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Oil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Copper products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  <a:p>
            <a:pPr lvl="2"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many formulations –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some for organic production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2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0488"/>
            <a:ext cx="8229600" cy="4927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F7F7F"/>
                </a:solidFill>
              </a:rPr>
              <a:t>Protectants</a:t>
            </a:r>
          </a:p>
          <a:p>
            <a:pPr lvl="1">
              <a:defRPr/>
            </a:pPr>
            <a:r>
              <a:rPr lang="en-US" dirty="0" smtClean="0">
                <a:solidFill>
                  <a:srgbClr val="008000"/>
                </a:solidFill>
              </a:rPr>
              <a:t>Biological Protectants</a:t>
            </a:r>
          </a:p>
          <a:p>
            <a:pPr lvl="2">
              <a:defRPr/>
            </a:pPr>
            <a:r>
              <a:rPr lang="en-US" dirty="0" smtClean="0">
                <a:solidFill>
                  <a:srgbClr val="008000"/>
                </a:solidFill>
              </a:rPr>
              <a:t>Serenade</a:t>
            </a:r>
          </a:p>
          <a:p>
            <a:pPr lvl="2">
              <a:defRPr/>
            </a:pPr>
            <a:r>
              <a:rPr lang="en-US" dirty="0" smtClean="0">
                <a:solidFill>
                  <a:srgbClr val="008000"/>
                </a:solidFill>
              </a:rPr>
              <a:t>Sonata</a:t>
            </a:r>
          </a:p>
          <a:p>
            <a:pPr lvl="2">
              <a:defRPr/>
            </a:pPr>
            <a:r>
              <a:rPr lang="en-US" dirty="0" smtClean="0">
                <a:solidFill>
                  <a:srgbClr val="008000"/>
                </a:solidFill>
              </a:rPr>
              <a:t>Double Nickel</a:t>
            </a:r>
          </a:p>
        </p:txBody>
      </p:sp>
    </p:spTree>
    <p:extLst>
      <p:ext uri="{BB962C8B-B14F-4D97-AF65-F5344CB8AC3E}">
        <p14:creationId xmlns:p14="http://schemas.microsoft.com/office/powerpoint/2010/main" val="4928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641" y="477044"/>
            <a:ext cx="8229600" cy="73183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Types of </a:t>
            </a:r>
            <a:r>
              <a:rPr lang="en-US" sz="3600" strike="sngStrike" dirty="0">
                <a:latin typeface="Arial Black"/>
                <a:cs typeface="Arial Black"/>
              </a:rPr>
              <a:t>Fungicides</a:t>
            </a:r>
            <a:r>
              <a:rPr lang="en-US" sz="3600" dirty="0">
                <a:latin typeface="Arial Black"/>
                <a:cs typeface="Arial Black"/>
              </a:rPr>
              <a:t> </a:t>
            </a:r>
            <a:r>
              <a:rPr lang="en-US" sz="3600" i="1" dirty="0" smtClean="0">
                <a:latin typeface="Arial Black"/>
                <a:cs typeface="Arial Black"/>
              </a:rPr>
              <a:t>Materials</a:t>
            </a:r>
            <a:endParaRPr lang="en-US" sz="36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60488"/>
            <a:ext cx="8229600" cy="4927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Protectant: </a:t>
            </a:r>
            <a:r>
              <a:rPr lang="en-US" dirty="0" smtClean="0">
                <a:solidFill>
                  <a:srgbClr val="FFFFFF"/>
                </a:solidFill>
              </a:rPr>
              <a:t>Compost Tea</a:t>
            </a:r>
          </a:p>
          <a:p>
            <a:pPr lvl="1" eaLnBrk="1" hangingPunct="1">
              <a:defRPr/>
            </a:pPr>
            <a:r>
              <a:rPr lang="en-US" i="1" dirty="0" smtClean="0">
                <a:solidFill>
                  <a:srgbClr val="000000"/>
                </a:solidFill>
              </a:rPr>
              <a:t>Biological</a:t>
            </a:r>
            <a:r>
              <a:rPr lang="en-US" dirty="0" smtClean="0">
                <a:solidFill>
                  <a:srgbClr val="000000"/>
                </a:solidFill>
              </a:rPr>
              <a:t> cover rather than </a:t>
            </a:r>
            <a:r>
              <a:rPr lang="en-US" i="1" dirty="0" smtClean="0">
                <a:solidFill>
                  <a:srgbClr val="000000"/>
                </a:solidFill>
              </a:rPr>
              <a:t>chemical </a:t>
            </a:r>
            <a:r>
              <a:rPr lang="en-US" dirty="0" smtClean="0">
                <a:solidFill>
                  <a:srgbClr val="000000"/>
                </a:solidFill>
              </a:rPr>
              <a:t>cover</a:t>
            </a:r>
          </a:p>
        </p:txBody>
      </p:sp>
      <p:pic>
        <p:nvPicPr>
          <p:cNvPr id="135171" name="Picture 2" descr="compost tea beaker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07"/>
          <a:stretch>
            <a:fillRect/>
          </a:stretch>
        </p:blipFill>
        <p:spPr bwMode="auto">
          <a:xfrm>
            <a:off x="1384300" y="2395538"/>
            <a:ext cx="6213475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9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What is compost tea?</a:t>
            </a:r>
          </a:p>
        </p:txBody>
      </p:sp>
      <p:pic>
        <p:nvPicPr>
          <p:cNvPr id="136194" name="Picture 2" descr="compost tea brew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08100"/>
            <a:ext cx="4176713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 descr="Arrow"/>
          <p:cNvSpPr/>
          <p:nvPr/>
        </p:nvSpPr>
        <p:spPr>
          <a:xfrm>
            <a:off x="2582863" y="2665413"/>
            <a:ext cx="3733800" cy="800100"/>
          </a:xfrm>
          <a:prstGeom prst="leftArrow">
            <a:avLst/>
          </a:prstGeom>
          <a:solidFill>
            <a:srgbClr val="0C533A"/>
          </a:solidFill>
          <a:ln>
            <a:solidFill>
              <a:srgbClr val="184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198" name="TextBox 10"/>
          <p:cNvSpPr txBox="1">
            <a:spLocks noChangeArrowheads="1"/>
          </p:cNvSpPr>
          <p:nvPr/>
        </p:nvSpPr>
        <p:spPr bwMode="auto">
          <a:xfrm>
            <a:off x="6415088" y="2824163"/>
            <a:ext cx="1604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Mesh bag</a:t>
            </a:r>
          </a:p>
        </p:txBody>
      </p:sp>
      <p:sp>
        <p:nvSpPr>
          <p:cNvPr id="10" name="Left Arrow 9" descr="Arrow"/>
          <p:cNvSpPr/>
          <p:nvPr/>
        </p:nvSpPr>
        <p:spPr>
          <a:xfrm rot="20798588">
            <a:off x="2801938" y="4083050"/>
            <a:ext cx="3568700" cy="798513"/>
          </a:xfrm>
          <a:prstGeom prst="leftArrow">
            <a:avLst/>
          </a:prstGeom>
          <a:solidFill>
            <a:srgbClr val="0C533A"/>
          </a:solidFill>
          <a:ln>
            <a:solidFill>
              <a:srgbClr val="184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200" name="TextBox 12"/>
          <p:cNvSpPr txBox="1">
            <a:spLocks noChangeArrowheads="1"/>
          </p:cNvSpPr>
          <p:nvPr/>
        </p:nvSpPr>
        <p:spPr bwMode="auto">
          <a:xfrm>
            <a:off x="6319838" y="3814763"/>
            <a:ext cx="2922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Compost</a:t>
            </a:r>
          </a:p>
          <a:p>
            <a:pPr eaLnBrk="1" hangingPunct="1"/>
            <a:r>
              <a:rPr lang="en-US"/>
              <a:t>e.g. </a:t>
            </a:r>
            <a:r>
              <a:rPr lang="en-US" i="1"/>
              <a:t>fully </a:t>
            </a:r>
            <a:r>
              <a:rPr lang="en-US"/>
              <a:t>composted </a:t>
            </a:r>
          </a:p>
          <a:p>
            <a:pPr eaLnBrk="1" hangingPunct="1"/>
            <a:r>
              <a:rPr lang="en-US"/>
              <a:t>manure (MSU)</a:t>
            </a:r>
          </a:p>
        </p:txBody>
      </p:sp>
      <p:sp>
        <p:nvSpPr>
          <p:cNvPr id="7" name="Left Arrow 6" descr="Arrow"/>
          <p:cNvSpPr/>
          <p:nvPr/>
        </p:nvSpPr>
        <p:spPr>
          <a:xfrm>
            <a:off x="3886200" y="5162550"/>
            <a:ext cx="2430463" cy="688975"/>
          </a:xfrm>
          <a:prstGeom prst="leftArrow">
            <a:avLst/>
          </a:prstGeom>
          <a:solidFill>
            <a:srgbClr val="0C533A"/>
          </a:solidFill>
          <a:ln>
            <a:solidFill>
              <a:srgbClr val="1845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199" name="TextBox 11"/>
          <p:cNvSpPr txBox="1">
            <a:spLocks noChangeArrowheads="1"/>
          </p:cNvSpPr>
          <p:nvPr/>
        </p:nvSpPr>
        <p:spPr bwMode="auto">
          <a:xfrm>
            <a:off x="6415088" y="5310188"/>
            <a:ext cx="2243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Water</a:t>
            </a:r>
            <a:r>
              <a:rPr lang="en-US"/>
              <a:t>, aerated </a:t>
            </a:r>
          </a:p>
          <a:p>
            <a:pPr eaLnBrk="1" hangingPunct="1"/>
            <a:r>
              <a:rPr lang="en-US"/>
              <a:t>or non-aerated</a:t>
            </a:r>
          </a:p>
        </p:txBody>
      </p:sp>
    </p:spTree>
    <p:extLst>
      <p:ext uri="{BB962C8B-B14F-4D97-AF65-F5344CB8AC3E}">
        <p14:creationId xmlns:p14="http://schemas.microsoft.com/office/powerpoint/2010/main" val="20764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Compost Tea</a:t>
            </a:r>
          </a:p>
        </p:txBody>
      </p:sp>
      <p:pic>
        <p:nvPicPr>
          <p:cNvPr id="137218" name="Picture 3" descr="compost tea brew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99" r="26746"/>
          <a:stretch>
            <a:fillRect/>
          </a:stretch>
        </p:blipFill>
        <p:spPr bwMode="auto">
          <a:xfrm>
            <a:off x="0" y="1360488"/>
            <a:ext cx="4259263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Box 4"/>
          <p:cNvSpPr txBox="1">
            <a:spLocks noChangeArrowheads="1"/>
          </p:cNvSpPr>
          <p:nvPr/>
        </p:nvSpPr>
        <p:spPr bwMode="auto">
          <a:xfrm>
            <a:off x="4433888" y="1382713"/>
            <a:ext cx="37734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Can be brewed in:</a:t>
            </a:r>
          </a:p>
          <a:p>
            <a:pPr eaLnBrk="1" hangingPunct="1"/>
            <a:r>
              <a:rPr lang="en-US"/>
              <a:t>	pales</a:t>
            </a:r>
          </a:p>
          <a:p>
            <a:pPr eaLnBrk="1" hangingPunct="1"/>
            <a:r>
              <a:rPr lang="en-US"/>
              <a:t>	barrels</a:t>
            </a:r>
          </a:p>
          <a:p>
            <a:pPr eaLnBrk="1" hangingPunct="1"/>
            <a:r>
              <a:rPr lang="en-US"/>
              <a:t>	totes</a:t>
            </a:r>
          </a:p>
          <a:p>
            <a:pPr eaLnBrk="1" hangingPunct="1"/>
            <a:r>
              <a:rPr lang="en-US"/>
              <a:t>MSU: 2 week non-aerated</a:t>
            </a:r>
          </a:p>
          <a:p>
            <a:pPr eaLnBrk="1" hangingPunct="1"/>
            <a:r>
              <a:rPr lang="en-US"/>
              <a:t>	2 days aerated</a:t>
            </a:r>
          </a:p>
          <a:p>
            <a:pPr eaLnBrk="1" hangingPunct="1"/>
            <a:r>
              <a:rPr lang="en-US"/>
              <a:t>Additives available, </a:t>
            </a:r>
          </a:p>
          <a:p>
            <a:pPr eaLnBrk="1" hangingPunct="1"/>
            <a:r>
              <a:rPr lang="en-US"/>
              <a:t>	e.g. “Morgan’s Blend”</a:t>
            </a:r>
          </a:p>
        </p:txBody>
      </p:sp>
    </p:spTree>
    <p:extLst>
      <p:ext uri="{BB962C8B-B14F-4D97-AF65-F5344CB8AC3E}">
        <p14:creationId xmlns:p14="http://schemas.microsoft.com/office/powerpoint/2010/main" val="15885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Compost Tea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43400" y="1306513"/>
            <a:ext cx="4667250" cy="31988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How do they help?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Biological</a:t>
            </a:r>
            <a:r>
              <a:rPr lang="en-US" dirty="0" smtClean="0">
                <a:solidFill>
                  <a:schemeClr val="tx1"/>
                </a:solidFill>
              </a:rPr>
              <a:t> rather than </a:t>
            </a:r>
            <a:r>
              <a:rPr lang="en-US" b="1" dirty="0" smtClean="0">
                <a:solidFill>
                  <a:schemeClr val="tx1"/>
                </a:solidFill>
              </a:rPr>
              <a:t>Chemical</a:t>
            </a:r>
            <a:r>
              <a:rPr lang="en-US" dirty="0" smtClean="0">
                <a:solidFill>
                  <a:schemeClr val="tx1"/>
                </a:solidFill>
              </a:rPr>
              <a:t> cover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chemeClr val="tx1"/>
                </a:solidFill>
              </a:rPr>
              <a:t>Thousands</a:t>
            </a:r>
            <a:r>
              <a:rPr lang="en-US" dirty="0" smtClean="0">
                <a:solidFill>
                  <a:schemeClr val="tx1"/>
                </a:solidFill>
              </a:rPr>
              <a:t> of species of bacteria, fungi, yeasts, protozoans live in compost. 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38243" name="Picture 6" descr="Compost bacter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6513"/>
            <a:ext cx="3973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7" descr="Compost actinomyce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43513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8" descr="Compost fung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4505325"/>
            <a:ext cx="3530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Compost Tea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43400" y="1306513"/>
            <a:ext cx="4667250" cy="31988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Applied to plant surface, these microbes: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Activate </a:t>
            </a:r>
            <a:r>
              <a:rPr lang="en-US" dirty="0">
                <a:solidFill>
                  <a:srgbClr val="FFFFFF"/>
                </a:solidFill>
              </a:rPr>
              <a:t>plant defenses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Consume disease </a:t>
            </a:r>
            <a:r>
              <a:rPr lang="en-US" dirty="0">
                <a:solidFill>
                  <a:srgbClr val="FFFFFF"/>
                </a:solidFill>
              </a:rPr>
              <a:t>inoculum that lands on </a:t>
            </a:r>
            <a:r>
              <a:rPr lang="en-US" dirty="0" smtClean="0">
                <a:solidFill>
                  <a:srgbClr val="FFFFFF"/>
                </a:solidFill>
              </a:rPr>
              <a:t>vegetation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FF"/>
                </a:solidFill>
              </a:rPr>
              <a:t>Secrete </a:t>
            </a:r>
            <a:r>
              <a:rPr lang="en-US" b="1" dirty="0" smtClean="0">
                <a:solidFill>
                  <a:srgbClr val="FFFFFF"/>
                </a:solidFill>
              </a:rPr>
              <a:t>antibiotics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39267" name="Picture 6" descr="Compost bacter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6513"/>
            <a:ext cx="3973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7" descr="compost actinomyce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43513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8" descr="compost fung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4505325"/>
            <a:ext cx="3530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Compost Teas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531055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i="1" dirty="0" smtClean="0"/>
              <a:t>Don’t believe everything you hear or read about compost teas</a:t>
            </a:r>
          </a:p>
          <a:p>
            <a:pPr lvl="1">
              <a:defRPr/>
            </a:pPr>
            <a:r>
              <a:rPr lang="en-US" dirty="0"/>
              <a:t>A</a:t>
            </a:r>
            <a:r>
              <a:rPr lang="en-US" dirty="0" smtClean="0"/>
              <a:t> lot of </a:t>
            </a:r>
            <a:r>
              <a:rPr lang="en-US" dirty="0" err="1" smtClean="0"/>
              <a:t>mis</a:t>
            </a:r>
            <a:r>
              <a:rPr lang="en-US" dirty="0" smtClean="0"/>
              <a:t>-information available.</a:t>
            </a:r>
          </a:p>
          <a:p>
            <a:pPr lvl="1">
              <a:defRPr/>
            </a:pPr>
            <a:r>
              <a:rPr lang="en-US" b="1" dirty="0" smtClean="0"/>
              <a:t>Lots of ways to do it ineffectively</a:t>
            </a:r>
          </a:p>
          <a:p>
            <a:pPr lvl="1">
              <a:defRPr/>
            </a:pPr>
            <a:r>
              <a:rPr lang="en-US" dirty="0" smtClean="0"/>
              <a:t>Huge variation in efficacy depending on the </a:t>
            </a:r>
            <a:r>
              <a:rPr lang="en-US" i="1" dirty="0" smtClean="0"/>
              <a:t>contents of the compost</a:t>
            </a:r>
            <a:r>
              <a:rPr lang="en-US" dirty="0" smtClean="0"/>
              <a:t> – different organisms depending on the material…</a:t>
            </a:r>
          </a:p>
          <a:p>
            <a:pPr lvl="1">
              <a:defRPr/>
            </a:pPr>
            <a:r>
              <a:rPr lang="en-US" dirty="0" smtClean="0"/>
              <a:t>Becoming an active research area</a:t>
            </a:r>
          </a:p>
          <a:p>
            <a:pPr>
              <a:defRPr/>
            </a:pPr>
            <a:r>
              <a:rPr lang="en-US" dirty="0" smtClean="0"/>
              <a:t>MSU Plant Pathology, current research:</a:t>
            </a:r>
          </a:p>
          <a:p>
            <a:pPr lvl="1">
              <a:defRPr/>
            </a:pPr>
            <a:r>
              <a:rPr lang="en-US" dirty="0" smtClean="0"/>
              <a:t>“Dairy Doo” compost tea works as a protectant cover</a:t>
            </a:r>
          </a:p>
          <a:p>
            <a:pPr lvl="1">
              <a:defRPr/>
            </a:pPr>
            <a:r>
              <a:rPr lang="en-US" b="1" dirty="0" smtClean="0"/>
              <a:t>Greatest efficacy against powdery mildew,</a:t>
            </a:r>
          </a:p>
          <a:p>
            <a:pPr lvl="2">
              <a:defRPr/>
            </a:pPr>
            <a:r>
              <a:rPr lang="en-US" dirty="0" smtClean="0"/>
              <a:t>constant coverage necessary </a:t>
            </a:r>
          </a:p>
          <a:p>
            <a:pPr lvl="2">
              <a:defRPr/>
            </a:pPr>
            <a:r>
              <a:rPr lang="en-US" dirty="0" smtClean="0"/>
              <a:t>works best when rotated with other materials</a:t>
            </a:r>
          </a:p>
        </p:txBody>
      </p:sp>
    </p:spTree>
    <p:extLst>
      <p:ext uri="{BB962C8B-B14F-4D97-AF65-F5344CB8AC3E}">
        <p14:creationId xmlns:p14="http://schemas.microsoft.com/office/powerpoint/2010/main" val="36399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Compost Teas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4765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Necessities </a:t>
            </a:r>
            <a:r>
              <a:rPr lang="en-US" dirty="0">
                <a:solidFill>
                  <a:srgbClr val="FFFFFF"/>
                </a:solidFill>
              </a:rPr>
              <a:t>for </a:t>
            </a:r>
            <a:r>
              <a:rPr lang="en-US" dirty="0" smtClean="0">
                <a:solidFill>
                  <a:srgbClr val="FFFFFF"/>
                </a:solidFill>
              </a:rPr>
              <a:t>efficacy and food safety:</a:t>
            </a:r>
          </a:p>
          <a:p>
            <a:pPr lvl="1">
              <a:defRPr/>
            </a:pPr>
            <a:r>
              <a:rPr lang="en-US" dirty="0" smtClean="0">
                <a:solidFill>
                  <a:srgbClr val="FFFFFF"/>
                </a:solidFill>
              </a:rPr>
              <a:t>well</a:t>
            </a:r>
            <a:r>
              <a:rPr lang="en-US" dirty="0">
                <a:solidFill>
                  <a:srgbClr val="FFFFFF"/>
                </a:solidFill>
              </a:rPr>
              <a:t>-washed </a:t>
            </a:r>
            <a:r>
              <a:rPr lang="en-US" dirty="0" smtClean="0">
                <a:solidFill>
                  <a:srgbClr val="FFFFFF"/>
                </a:solidFill>
              </a:rPr>
              <a:t>sprayer – no fungicide residues in tank</a:t>
            </a:r>
          </a:p>
          <a:p>
            <a:pPr lvl="1">
              <a:defRPr/>
            </a:pPr>
            <a:r>
              <a:rPr lang="en-US" dirty="0" smtClean="0">
                <a:solidFill>
                  <a:srgbClr val="FFFFFF"/>
                </a:solidFill>
              </a:rPr>
              <a:t>no </a:t>
            </a:r>
            <a:r>
              <a:rPr lang="en-US" dirty="0">
                <a:solidFill>
                  <a:srgbClr val="FFFFFF"/>
                </a:solidFill>
              </a:rPr>
              <a:t>tank </a:t>
            </a:r>
            <a:r>
              <a:rPr lang="en-US" dirty="0" smtClean="0">
                <a:solidFill>
                  <a:srgbClr val="FFFFFF"/>
                </a:solidFill>
              </a:rPr>
              <a:t>mixes</a:t>
            </a:r>
          </a:p>
          <a:p>
            <a:pPr lvl="1">
              <a:defRPr/>
            </a:pPr>
            <a:r>
              <a:rPr lang="en-US" dirty="0" smtClean="0">
                <a:solidFill>
                  <a:srgbClr val="FFFFFF"/>
                </a:solidFill>
              </a:rPr>
              <a:t>thorough coverage necessary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FFFFFF"/>
                </a:solidFill>
              </a:rPr>
              <a:t>finished compost only</a:t>
            </a:r>
            <a:endParaRPr lang="en-US" i="1" dirty="0">
              <a:solidFill>
                <a:srgbClr val="FFFFFF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2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Materials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0488"/>
            <a:ext cx="8229600" cy="4927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Protectants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On surface of plant - kill fungal spores as they germinate, therefore:</a:t>
            </a:r>
          </a:p>
          <a:p>
            <a:pPr lvl="2" eaLnBrk="1" hangingPunct="1">
              <a:defRPr/>
            </a:pPr>
            <a:r>
              <a:rPr lang="en-US" i="1" dirty="0" smtClean="0">
                <a:solidFill>
                  <a:schemeClr val="tx1"/>
                </a:solidFill>
              </a:rPr>
              <a:t>Preventative only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Kill by poisoning several sites in fungus, therefore:</a:t>
            </a:r>
          </a:p>
          <a:p>
            <a:pPr lvl="2" eaLnBrk="1" hangingPunct="1">
              <a:defRPr/>
            </a:pPr>
            <a:r>
              <a:rPr lang="en-US" i="1" dirty="0" smtClean="0">
                <a:solidFill>
                  <a:schemeClr val="tx1"/>
                </a:solidFill>
              </a:rPr>
              <a:t>Less likely for resistance to develop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Copper formulations (M1)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Lime and Lime sulfur (M2)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Salts and mineral oils (NC)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Captan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(M4)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EBDCs, other </a:t>
            </a:r>
            <a:r>
              <a:rPr lang="en-US" dirty="0" err="1">
                <a:solidFill>
                  <a:srgbClr val="FF0000"/>
                </a:solidFill>
              </a:rPr>
              <a:t>Dithiocarbamates</a:t>
            </a:r>
            <a:r>
              <a:rPr lang="en-US" dirty="0">
                <a:solidFill>
                  <a:srgbClr val="FF0000"/>
                </a:solidFill>
              </a:rPr>
              <a:t> (M3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(Compost teas)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8000"/>
                </a:solidFill>
              </a:rPr>
              <a:t>Biological products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2499" y="958334"/>
            <a:ext cx="27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Niagara, Coloma/</a:t>
            </a:r>
            <a:r>
              <a:rPr lang="en-US" dirty="0" err="1" smtClean="0"/>
              <a:t>Wvlt</a:t>
            </a:r>
            <a:r>
              <a:rPr lang="en-US" dirty="0" smtClean="0"/>
              <a:t> area</a:t>
            </a:r>
            <a:endParaRPr lang="en-US" dirty="0"/>
          </a:p>
        </p:txBody>
      </p:sp>
      <p:pic>
        <p:nvPicPr>
          <p:cNvPr id="2" name="Picture 1" descr="Grapes in bloom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346" y="862164"/>
            <a:ext cx="4416153" cy="5474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6756" y="34337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Concord in south County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2164"/>
          </a:xfrm>
        </p:spPr>
        <p:txBody>
          <a:bodyPr/>
          <a:lstStyle/>
          <a:p>
            <a:r>
              <a:rPr lang="en-US" dirty="0" smtClean="0"/>
              <a:t>Bloom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4765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tx1"/>
                </a:solidFill>
              </a:rPr>
              <a:t>Systemics</a:t>
            </a:r>
            <a:endParaRPr lang="en-US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Absorbed into plant and kill fungus as it penetrates the plant.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Generally a single-mode </a:t>
            </a:r>
            <a:r>
              <a:rPr lang="en-US" dirty="0" smtClean="0">
                <a:solidFill>
                  <a:schemeClr val="tx1"/>
                </a:solidFill>
              </a:rPr>
              <a:t>poison:</a:t>
            </a:r>
          </a:p>
          <a:p>
            <a:pPr lvl="2" eaLnBrk="1" hangingPunct="1">
              <a:defRPr/>
            </a:pPr>
            <a:r>
              <a:rPr lang="en-US" i="1" dirty="0" smtClean="0">
                <a:solidFill>
                  <a:schemeClr val="tx1"/>
                </a:solidFill>
              </a:rPr>
              <a:t>easier </a:t>
            </a:r>
            <a:r>
              <a:rPr lang="en-US" i="1" dirty="0">
                <a:solidFill>
                  <a:schemeClr val="tx1"/>
                </a:solidFill>
              </a:rPr>
              <a:t>for resistance to </a:t>
            </a:r>
            <a:r>
              <a:rPr lang="en-US" i="1" dirty="0" smtClean="0">
                <a:solidFill>
                  <a:schemeClr val="tx1"/>
                </a:solidFill>
              </a:rPr>
              <a:t>develop</a:t>
            </a:r>
          </a:p>
          <a:p>
            <a:pPr lvl="1">
              <a:defRPr/>
            </a:pPr>
            <a:r>
              <a:rPr lang="en-US" dirty="0" smtClean="0"/>
              <a:t>Often have “Back Action”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meaning you can treat an infection for a short period </a:t>
            </a:r>
            <a:r>
              <a:rPr lang="en-US" i="1" dirty="0" smtClean="0">
                <a:solidFill>
                  <a:schemeClr val="tx1"/>
                </a:solidFill>
              </a:rPr>
              <a:t>after</a:t>
            </a:r>
            <a:r>
              <a:rPr lang="en-US" dirty="0" smtClean="0">
                <a:solidFill>
                  <a:schemeClr val="tx1"/>
                </a:solidFill>
              </a:rPr>
              <a:t> it forms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47656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7F7F7F"/>
                </a:solidFill>
              </a:rPr>
              <a:t>Systemics</a:t>
            </a:r>
            <a:endParaRPr lang="en-US" b="1" dirty="0">
              <a:solidFill>
                <a:srgbClr val="7F7F7F"/>
              </a:solidFill>
            </a:endParaRPr>
          </a:p>
          <a:p>
            <a:pPr lvl="1">
              <a:defRPr/>
            </a:pPr>
            <a:r>
              <a:rPr lang="en-US" dirty="0" err="1">
                <a:solidFill>
                  <a:srgbClr val="E61DDA"/>
                </a:solidFill>
              </a:rPr>
              <a:t>Strobilurins</a:t>
            </a:r>
            <a:r>
              <a:rPr lang="en-US" dirty="0">
                <a:solidFill>
                  <a:srgbClr val="E61DDA"/>
                </a:solidFill>
              </a:rPr>
              <a:t> (11)</a:t>
            </a:r>
          </a:p>
          <a:p>
            <a:pPr lvl="2">
              <a:defRPr/>
            </a:pPr>
            <a:r>
              <a:rPr lang="en-US" dirty="0">
                <a:solidFill>
                  <a:srgbClr val="E61DDA"/>
                </a:solidFill>
              </a:rPr>
              <a:t>Abound</a:t>
            </a:r>
          </a:p>
          <a:p>
            <a:pPr lvl="2">
              <a:defRPr/>
            </a:pPr>
            <a:r>
              <a:rPr lang="en-US" dirty="0">
                <a:solidFill>
                  <a:srgbClr val="E61DDA"/>
                </a:solidFill>
              </a:rPr>
              <a:t>Flint</a:t>
            </a:r>
          </a:p>
          <a:p>
            <a:pPr lvl="2">
              <a:defRPr/>
            </a:pPr>
            <a:r>
              <a:rPr lang="en-US" dirty="0" err="1">
                <a:solidFill>
                  <a:srgbClr val="E61DDA"/>
                </a:solidFill>
              </a:rPr>
              <a:t>Ranman</a:t>
            </a:r>
            <a:endParaRPr lang="en-US" dirty="0">
              <a:solidFill>
                <a:srgbClr val="E61DDA"/>
              </a:solidFill>
            </a:endParaRPr>
          </a:p>
          <a:p>
            <a:pPr lvl="2">
              <a:defRPr/>
            </a:pPr>
            <a:r>
              <a:rPr lang="en-US" dirty="0">
                <a:solidFill>
                  <a:srgbClr val="E61DDA"/>
                </a:solidFill>
              </a:rPr>
              <a:t>Reason</a:t>
            </a:r>
          </a:p>
          <a:p>
            <a:pPr lvl="2">
              <a:defRPr/>
            </a:pPr>
            <a:r>
              <a:rPr lang="en-US" dirty="0">
                <a:solidFill>
                  <a:srgbClr val="E61DDA"/>
                </a:solidFill>
              </a:rPr>
              <a:t>Sovran</a:t>
            </a:r>
          </a:p>
          <a:p>
            <a:pPr lvl="2">
              <a:defRPr/>
            </a:pPr>
            <a:r>
              <a:rPr lang="en-US" dirty="0" err="1">
                <a:solidFill>
                  <a:srgbClr val="E61DDA"/>
                </a:solidFill>
              </a:rPr>
              <a:t>Tanos</a:t>
            </a:r>
            <a:endParaRPr lang="en-US" dirty="0">
              <a:solidFill>
                <a:srgbClr val="E61DDA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SIs (Sterol Inhibitors) (3)</a:t>
            </a:r>
          </a:p>
          <a:p>
            <a:pPr lvl="2"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Bayleton</a:t>
            </a:r>
            <a:endParaRPr lang="en-US" dirty="0" smtClean="0">
              <a:solidFill>
                <a:srgbClr val="FFFF00"/>
              </a:solidFill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Elevate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Elite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Mettle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Rally</a:t>
            </a:r>
          </a:p>
        </p:txBody>
      </p:sp>
    </p:spTree>
    <p:extLst>
      <p:ext uri="{BB962C8B-B14F-4D97-AF65-F5344CB8AC3E}">
        <p14:creationId xmlns:p14="http://schemas.microsoft.com/office/powerpoint/2010/main" val="22560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4765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rgbClr val="7F7F7F"/>
                </a:solidFill>
              </a:rPr>
              <a:t>Systemics</a:t>
            </a:r>
            <a:endParaRPr lang="en-US" b="1" dirty="0">
              <a:solidFill>
                <a:srgbClr val="7F7F7F"/>
              </a:solidFill>
            </a:endParaRPr>
          </a:p>
          <a:p>
            <a:pPr lvl="1">
              <a:defRPr/>
            </a:pP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Phosphonates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(33)</a:t>
            </a:r>
          </a:p>
          <a:p>
            <a:pPr lvl="2">
              <a:defRPr/>
            </a:pP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Agri-Fos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Prophyt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Phostrol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Rampart,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Fosphite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Reveille</a:t>
            </a:r>
          </a:p>
          <a:p>
            <a:pPr lvl="2">
              <a:defRPr/>
            </a:pP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Aliette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= Legion = Linebacker</a:t>
            </a:r>
          </a:p>
          <a:p>
            <a:pPr lvl="1">
              <a:defRPr/>
            </a:pPr>
            <a:r>
              <a:rPr lang="en-US" dirty="0" err="1">
                <a:solidFill>
                  <a:srgbClr val="008000"/>
                </a:solidFill>
              </a:rPr>
              <a:t>Mefenoxam</a:t>
            </a:r>
            <a:r>
              <a:rPr lang="en-US" dirty="0">
                <a:solidFill>
                  <a:srgbClr val="008000"/>
                </a:solidFill>
              </a:rPr>
              <a:t> &amp; </a:t>
            </a:r>
            <a:r>
              <a:rPr lang="en-US" dirty="0" err="1">
                <a:solidFill>
                  <a:srgbClr val="008000"/>
                </a:solidFill>
              </a:rPr>
              <a:t>Metalaxyl</a:t>
            </a:r>
            <a:r>
              <a:rPr lang="en-US" dirty="0">
                <a:solidFill>
                  <a:srgbClr val="008000"/>
                </a:solidFill>
              </a:rPr>
              <a:t> (4)</a:t>
            </a:r>
          </a:p>
          <a:p>
            <a:pPr lvl="2">
              <a:defRPr/>
            </a:pPr>
            <a:r>
              <a:rPr lang="en-US" dirty="0" err="1">
                <a:solidFill>
                  <a:srgbClr val="008000"/>
                </a:solidFill>
              </a:rPr>
              <a:t>Ridomil</a:t>
            </a:r>
            <a:r>
              <a:rPr lang="en-US" dirty="0">
                <a:solidFill>
                  <a:srgbClr val="008000"/>
                </a:solidFill>
              </a:rPr>
              <a:t> products, </a:t>
            </a:r>
            <a:r>
              <a:rPr lang="en-US" dirty="0" err="1">
                <a:solidFill>
                  <a:srgbClr val="008000"/>
                </a:solidFill>
              </a:rPr>
              <a:t>Metastar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Metalaxyl</a:t>
            </a:r>
            <a:endParaRPr lang="en-US" dirty="0" smtClean="0">
              <a:solidFill>
                <a:srgbClr val="008000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accent4"/>
                </a:solidFill>
              </a:rPr>
              <a:t>Carboxylic acid amides (40)</a:t>
            </a:r>
          </a:p>
          <a:p>
            <a:pPr lvl="2">
              <a:defRPr/>
            </a:pPr>
            <a:r>
              <a:rPr lang="en-US" dirty="0" err="1">
                <a:solidFill>
                  <a:schemeClr val="accent4"/>
                </a:solidFill>
              </a:rPr>
              <a:t>Revus</a:t>
            </a:r>
            <a:endParaRPr lang="en-US" dirty="0">
              <a:solidFill>
                <a:schemeClr val="accent4"/>
              </a:solidFill>
            </a:endParaRPr>
          </a:p>
          <a:p>
            <a:pPr lvl="2">
              <a:defRPr/>
            </a:pPr>
            <a:r>
              <a:rPr lang="en-US" dirty="0">
                <a:solidFill>
                  <a:schemeClr val="accent4"/>
                </a:solidFill>
              </a:rPr>
              <a:t>Forum</a:t>
            </a:r>
          </a:p>
          <a:p>
            <a:pPr lvl="1">
              <a:defRPr/>
            </a:pPr>
            <a:endParaRPr lang="en-US" dirty="0">
              <a:solidFill>
                <a:srgbClr val="008000"/>
              </a:solidFill>
            </a:endParaRPr>
          </a:p>
          <a:p>
            <a:pPr lvl="2">
              <a:defRPr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4765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7F7F7F"/>
                </a:solidFill>
              </a:rPr>
              <a:t>Systemics</a:t>
            </a:r>
            <a:endParaRPr lang="en-US" b="1" dirty="0">
              <a:solidFill>
                <a:srgbClr val="7F7F7F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645CFF"/>
                </a:solidFill>
              </a:rPr>
              <a:t>Numerous other chemistries (7, 9, 43)</a:t>
            </a:r>
          </a:p>
          <a:p>
            <a:pPr lvl="2">
              <a:defRPr/>
            </a:pPr>
            <a:r>
              <a:rPr lang="en-US" dirty="0" err="1" smtClean="0">
                <a:solidFill>
                  <a:srgbClr val="645CFF"/>
                </a:solidFill>
              </a:rPr>
              <a:t>Endura</a:t>
            </a:r>
            <a:r>
              <a:rPr lang="en-US" dirty="0" smtClean="0">
                <a:solidFill>
                  <a:srgbClr val="645CFF"/>
                </a:solidFill>
              </a:rPr>
              <a:t> (7)</a:t>
            </a:r>
          </a:p>
          <a:p>
            <a:pPr lvl="2">
              <a:defRPr/>
            </a:pPr>
            <a:r>
              <a:rPr lang="en-US" dirty="0" err="1" smtClean="0">
                <a:solidFill>
                  <a:srgbClr val="645CFF"/>
                </a:solidFill>
              </a:rPr>
              <a:t>Scala</a:t>
            </a:r>
            <a:r>
              <a:rPr lang="en-US" dirty="0" smtClean="0">
                <a:solidFill>
                  <a:srgbClr val="645CFF"/>
                </a:solidFill>
              </a:rPr>
              <a:t> (9)</a:t>
            </a:r>
          </a:p>
          <a:p>
            <a:pPr lvl="2">
              <a:defRPr/>
            </a:pPr>
            <a:r>
              <a:rPr lang="en-US" dirty="0" smtClean="0">
                <a:solidFill>
                  <a:srgbClr val="645CFF"/>
                </a:solidFill>
              </a:rPr>
              <a:t>Switch (9+12)</a:t>
            </a:r>
          </a:p>
          <a:p>
            <a:pPr lvl="2">
              <a:defRPr/>
            </a:pPr>
            <a:r>
              <a:rPr lang="en-US" dirty="0" err="1" smtClean="0">
                <a:solidFill>
                  <a:srgbClr val="645CFF"/>
                </a:solidFill>
              </a:rPr>
              <a:t>Vangard</a:t>
            </a:r>
            <a:r>
              <a:rPr lang="en-US" dirty="0" smtClean="0">
                <a:solidFill>
                  <a:srgbClr val="645CFF"/>
                </a:solidFill>
              </a:rPr>
              <a:t> (9)</a:t>
            </a:r>
          </a:p>
          <a:p>
            <a:pPr lvl="2">
              <a:defRPr/>
            </a:pPr>
            <a:r>
              <a:rPr lang="en-US" dirty="0" smtClean="0"/>
              <a:t>Presidio (43)</a:t>
            </a:r>
          </a:p>
        </p:txBody>
      </p:sp>
    </p:spTree>
    <p:extLst>
      <p:ext uri="{BB962C8B-B14F-4D97-AF65-F5344CB8AC3E}">
        <p14:creationId xmlns:p14="http://schemas.microsoft.com/office/powerpoint/2010/main" val="36734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47656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tx1"/>
                </a:solidFill>
              </a:rPr>
              <a:t>Systemics</a:t>
            </a:r>
            <a:endParaRPr lang="en-US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Absorbed into plant and kill fungus as it penetrates the plant.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Generally a single-mode poison:</a:t>
            </a:r>
          </a:p>
          <a:p>
            <a:pPr lvl="2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resistance more likely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E61DDA"/>
                </a:solidFill>
              </a:rPr>
              <a:t>Strobilurins</a:t>
            </a:r>
            <a:r>
              <a:rPr lang="en-US" dirty="0" smtClean="0">
                <a:solidFill>
                  <a:srgbClr val="E61DDA"/>
                </a:solidFill>
              </a:rPr>
              <a:t> (11)</a:t>
            </a:r>
          </a:p>
          <a:p>
            <a:pPr lvl="1">
              <a:defRPr/>
            </a:pPr>
            <a:r>
              <a:rPr lang="en-US" dirty="0" smtClean="0">
                <a:solidFill>
                  <a:srgbClr val="A79B12"/>
                </a:solidFill>
              </a:rPr>
              <a:t>SIs (Sterol Inhibitors) (3)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Phosphonates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(33)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008000"/>
                </a:solidFill>
              </a:rPr>
              <a:t>Ridomil</a:t>
            </a:r>
            <a:r>
              <a:rPr lang="en-US" dirty="0" smtClean="0">
                <a:solidFill>
                  <a:srgbClr val="008000"/>
                </a:solidFill>
              </a:rPr>
              <a:t> (4)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4"/>
                </a:solidFill>
              </a:rPr>
              <a:t>Carboxylic acid amides (40)</a:t>
            </a:r>
          </a:p>
          <a:p>
            <a:pPr lvl="1">
              <a:defRPr/>
            </a:pPr>
            <a:r>
              <a:rPr lang="en-US" dirty="0" smtClean="0">
                <a:solidFill>
                  <a:srgbClr val="645CFF"/>
                </a:solidFill>
              </a:rPr>
              <a:t>Other… (2, 7, 9, 43)</a:t>
            </a:r>
            <a:endParaRPr lang="en-US" dirty="0">
              <a:solidFill>
                <a:srgbClr val="645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47656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tx1"/>
                </a:solidFill>
              </a:rPr>
              <a:t>Systemics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 err="1" smtClean="0">
                <a:solidFill>
                  <a:srgbClr val="E61DDA"/>
                </a:solidFill>
              </a:rPr>
              <a:t>Strobilurins</a:t>
            </a:r>
            <a:r>
              <a:rPr lang="en-US" dirty="0" smtClean="0">
                <a:solidFill>
                  <a:srgbClr val="E61DDA"/>
                </a:solidFill>
              </a:rPr>
              <a:t> (11)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SIs (Sterol Inhibitors) (3)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Phosphonates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(33)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008000"/>
                </a:solidFill>
              </a:rPr>
              <a:t>Ridomil</a:t>
            </a:r>
            <a:r>
              <a:rPr lang="en-US" dirty="0" smtClean="0">
                <a:solidFill>
                  <a:srgbClr val="008000"/>
                </a:solidFill>
              </a:rPr>
              <a:t> (4)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4"/>
                </a:solidFill>
              </a:rPr>
              <a:t>Carboxylic acid amides (40)</a:t>
            </a:r>
          </a:p>
          <a:p>
            <a:pPr lvl="1">
              <a:defRPr/>
            </a:pPr>
            <a:r>
              <a:rPr lang="en-US" dirty="0" smtClean="0">
                <a:solidFill>
                  <a:srgbClr val="645CFF"/>
                </a:solidFill>
              </a:rPr>
              <a:t>Other… (2, 7, 9, 43)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Protectants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Copper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formulations (M1)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Lime and Lime sulfur (M2)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Salts and mineral oils (NC)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Captan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(M4)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EBDCs, other </a:t>
            </a:r>
            <a:r>
              <a:rPr lang="en-US" dirty="0" err="1">
                <a:solidFill>
                  <a:srgbClr val="FF0000"/>
                </a:solidFill>
              </a:rPr>
              <a:t>Dithiocarbamates</a:t>
            </a:r>
            <a:r>
              <a:rPr lang="en-US" dirty="0">
                <a:solidFill>
                  <a:srgbClr val="FF0000"/>
                </a:solidFill>
              </a:rPr>
              <a:t> (M3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008000"/>
                </a:solidFill>
              </a:rPr>
              <a:t>Biologicals</a:t>
            </a:r>
            <a:endParaRPr lang="en-US" dirty="0">
              <a:solidFill>
                <a:srgbClr val="008000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Compost teas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4765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Pre-mixes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Inspire Super </a:t>
            </a:r>
            <a:r>
              <a:rPr lang="en-US" dirty="0" smtClean="0">
                <a:solidFill>
                  <a:srgbClr val="A79B12"/>
                </a:solidFill>
              </a:rPr>
              <a:t>(3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rgbClr val="645CFF"/>
                </a:solidFill>
              </a:rPr>
              <a:t>9)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Revus</a:t>
            </a:r>
            <a:r>
              <a:rPr lang="en-US" dirty="0" smtClean="0">
                <a:solidFill>
                  <a:schemeClr val="tx1"/>
                </a:solidFill>
              </a:rPr>
              <a:t> Top </a:t>
            </a:r>
            <a:r>
              <a:rPr lang="en-US" dirty="0" smtClean="0">
                <a:solidFill>
                  <a:srgbClr val="A79B12"/>
                </a:solidFill>
              </a:rPr>
              <a:t>(3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rgbClr val="8064A2"/>
                </a:solidFill>
              </a:rPr>
              <a:t>40)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Luna Experience </a:t>
            </a:r>
            <a:r>
              <a:rPr lang="en-US" dirty="0" smtClean="0">
                <a:solidFill>
                  <a:srgbClr val="A79B12"/>
                </a:solidFill>
              </a:rPr>
              <a:t>(3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rgbClr val="645CFF"/>
                </a:solidFill>
              </a:rPr>
              <a:t>7)</a:t>
            </a:r>
            <a:endParaRPr lang="en-US" dirty="0">
              <a:solidFill>
                <a:srgbClr val="645CFF"/>
              </a:solidFill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Quadris</a:t>
            </a:r>
            <a:r>
              <a:rPr lang="en-US" dirty="0">
                <a:solidFill>
                  <a:schemeClr val="tx1"/>
                </a:solidFill>
              </a:rPr>
              <a:t> Top </a:t>
            </a:r>
            <a:r>
              <a:rPr lang="en-US" dirty="0" smtClean="0">
                <a:solidFill>
                  <a:srgbClr val="A79B12"/>
                </a:solidFill>
              </a:rPr>
              <a:t>(3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rgbClr val="E61DDA"/>
                </a:solidFill>
              </a:rPr>
              <a:t>11)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Pristine (7 &amp; </a:t>
            </a:r>
            <a:r>
              <a:rPr lang="en-US" dirty="0" smtClean="0">
                <a:solidFill>
                  <a:srgbClr val="E61DDA"/>
                </a:solidFill>
              </a:rPr>
              <a:t>11)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Zampro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(40 </a:t>
            </a:r>
            <a:r>
              <a:rPr lang="en-US" dirty="0" smtClean="0">
                <a:solidFill>
                  <a:schemeClr val="tx1"/>
                </a:solidFill>
              </a:rPr>
              <a:t>&amp; 45)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Ridomil</a:t>
            </a:r>
            <a:r>
              <a:rPr lang="en-US" dirty="0">
                <a:solidFill>
                  <a:schemeClr val="tx1"/>
                </a:solidFill>
              </a:rPr>
              <a:t> Gold Copper </a:t>
            </a:r>
            <a:r>
              <a:rPr lang="en-US" dirty="0">
                <a:solidFill>
                  <a:srgbClr val="008000"/>
                </a:solidFill>
              </a:rPr>
              <a:t>(4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M1)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Ridomil</a:t>
            </a:r>
            <a:r>
              <a:rPr lang="en-US" dirty="0">
                <a:solidFill>
                  <a:schemeClr val="tx1"/>
                </a:solidFill>
              </a:rPr>
              <a:t> Gold MZ </a:t>
            </a:r>
            <a:r>
              <a:rPr lang="en-US" dirty="0">
                <a:solidFill>
                  <a:srgbClr val="008000"/>
                </a:solidFill>
              </a:rPr>
              <a:t>(4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rgbClr val="FF0000"/>
                </a:solidFill>
              </a:rPr>
              <a:t>M3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ight Brace 1" descr="Sterol inhibitors"/>
          <p:cNvSpPr/>
          <p:nvPr/>
        </p:nvSpPr>
        <p:spPr>
          <a:xfrm>
            <a:off x="4748213" y="1804988"/>
            <a:ext cx="414337" cy="2170112"/>
          </a:xfrm>
          <a:prstGeom prst="rightBrace">
            <a:avLst/>
          </a:prstGeom>
          <a:noFill/>
          <a:ln>
            <a:solidFill>
              <a:srgbClr val="A79B1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556" name="TextBox 3"/>
          <p:cNvSpPr txBox="1">
            <a:spLocks noChangeArrowheads="1"/>
          </p:cNvSpPr>
          <p:nvPr/>
        </p:nvSpPr>
        <p:spPr bwMode="auto">
          <a:xfrm>
            <a:off x="5162550" y="2451100"/>
            <a:ext cx="2836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79B12"/>
                </a:solidFill>
              </a:rPr>
              <a:t>3 – Sterol Inhibitors</a:t>
            </a:r>
          </a:p>
        </p:txBody>
      </p:sp>
      <p:sp>
        <p:nvSpPr>
          <p:cNvPr id="6" name="Right Brace 5" descr="Strobilurins"/>
          <p:cNvSpPr/>
          <p:nvPr/>
        </p:nvSpPr>
        <p:spPr>
          <a:xfrm>
            <a:off x="5108575" y="3602037"/>
            <a:ext cx="414338" cy="746125"/>
          </a:xfrm>
          <a:prstGeom prst="rightBrace">
            <a:avLst/>
          </a:prstGeom>
          <a:noFill/>
          <a:ln>
            <a:solidFill>
              <a:srgbClr val="E61D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558" name="TextBox 6"/>
          <p:cNvSpPr txBox="1">
            <a:spLocks noChangeArrowheads="1"/>
          </p:cNvSpPr>
          <p:nvPr/>
        </p:nvSpPr>
        <p:spPr bwMode="auto">
          <a:xfrm>
            <a:off x="5522913" y="3756150"/>
            <a:ext cx="231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E61DDA"/>
                </a:solidFill>
              </a:rPr>
              <a:t>11 - </a:t>
            </a:r>
            <a:r>
              <a:rPr lang="en-US" dirty="0" err="1">
                <a:solidFill>
                  <a:srgbClr val="E61DDA"/>
                </a:solidFill>
              </a:rPr>
              <a:t>Strobilurins</a:t>
            </a:r>
            <a:endParaRPr lang="en-US" dirty="0">
              <a:solidFill>
                <a:srgbClr val="E61D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PRESSURE DURING BLOOM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0868" y="1733047"/>
            <a:ext cx="53150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Fungicide materials lists in this presentation</a:t>
            </a:r>
          </a:p>
          <a:p>
            <a:r>
              <a:rPr lang="en-US" dirty="0" smtClean="0"/>
              <a:t>are NOT exhaustive.</a:t>
            </a:r>
          </a:p>
          <a:p>
            <a:endParaRPr lang="en-US" dirty="0"/>
          </a:p>
          <a:p>
            <a:r>
              <a:rPr lang="en-US" dirty="0" smtClean="0"/>
              <a:t>They are some of the commonly-used materials.</a:t>
            </a:r>
          </a:p>
          <a:p>
            <a:r>
              <a:rPr lang="en-US" dirty="0" smtClean="0"/>
              <a:t>For info on specific products not listed,</a:t>
            </a:r>
          </a:p>
          <a:p>
            <a:r>
              <a:rPr lang="en-US" dirty="0" smtClean="0"/>
              <a:t>check labels,</a:t>
            </a:r>
          </a:p>
          <a:p>
            <a:r>
              <a:rPr lang="en-US" dirty="0" smtClean="0"/>
              <a:t>and look them up in MSU’s </a:t>
            </a:r>
            <a:r>
              <a:rPr lang="en-US" i="1" dirty="0" smtClean="0"/>
              <a:t>Fruit Management Guide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9155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Powdery Mildew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98654"/>
          </a:xfrm>
        </p:spPr>
        <p:txBody>
          <a:bodyPr/>
          <a:lstStyle/>
          <a:p>
            <a:r>
              <a:rPr lang="en-US" dirty="0" smtClean="0"/>
              <a:t>Will be an issue if:</a:t>
            </a:r>
          </a:p>
          <a:p>
            <a:pPr lvl="1"/>
            <a:r>
              <a:rPr lang="en-US" dirty="0" smtClean="0"/>
              <a:t>lost control last year before mid-September</a:t>
            </a:r>
          </a:p>
          <a:p>
            <a:pPr lvl="1"/>
            <a:r>
              <a:rPr lang="en-US" dirty="0" smtClean="0"/>
              <a:t>no fungicide protection of early growth</a:t>
            </a:r>
          </a:p>
          <a:p>
            <a:pPr lvl="1"/>
            <a:r>
              <a:rPr lang="en-US" dirty="0" smtClean="0"/>
              <a:t>warm, wet, cloudy</a:t>
            </a:r>
          </a:p>
          <a:p>
            <a:pPr lvl="1"/>
            <a:r>
              <a:rPr lang="en-US" dirty="0" smtClean="0"/>
              <a:t>vulnerable varieties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98654"/>
          </a:xfrm>
        </p:spPr>
        <p:txBody>
          <a:bodyPr/>
          <a:lstStyle/>
          <a:p>
            <a:r>
              <a:rPr lang="en-US" i="1" dirty="0" smtClean="0"/>
              <a:t>Minimum</a:t>
            </a:r>
            <a:r>
              <a:rPr lang="en-US" dirty="0" smtClean="0"/>
              <a:t> spray for powdery:</a:t>
            </a:r>
          </a:p>
          <a:p>
            <a:pPr lvl="1"/>
            <a:r>
              <a:rPr lang="en-US" dirty="0" smtClean="0"/>
              <a:t>pre-bloom</a:t>
            </a:r>
          </a:p>
          <a:p>
            <a:pPr lvl="1"/>
            <a:r>
              <a:rPr lang="en-US" dirty="0" smtClean="0"/>
              <a:t>10-14 days later</a:t>
            </a:r>
          </a:p>
          <a:p>
            <a:r>
              <a:rPr lang="en-US" dirty="0" smtClean="0"/>
              <a:t>Ongoing coverage of leaves </a:t>
            </a:r>
            <a:r>
              <a:rPr lang="en-US" i="1" dirty="0" smtClean="0"/>
              <a:t>if crop is heavy.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5746" y="4898854"/>
            <a:ext cx="221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Concord and Niagara:</a:t>
            </a:r>
            <a:endParaRPr lang="en-US" dirty="0"/>
          </a:p>
        </p:txBody>
      </p:sp>
      <p:graphicFrame>
        <p:nvGraphicFramePr>
          <p:cNvPr id="6" name="Table 5" descr="Cell block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14083"/>
              </p:ext>
            </p:extLst>
          </p:nvPr>
        </p:nvGraphicFramePr>
        <p:xfrm>
          <a:off x="125746" y="5279837"/>
          <a:ext cx="88813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-3wk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Bloom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+6wk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746" y="5750307"/>
            <a:ext cx="120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V. </a:t>
            </a:r>
            <a:r>
              <a:rPr lang="en-US" i="1" dirty="0" err="1" smtClean="0"/>
              <a:t>vinifera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15321" y="5708932"/>
            <a:ext cx="172824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Fruit susceptible</a:t>
            </a:r>
            <a:endParaRPr lang="en-US" dirty="0"/>
          </a:p>
        </p:txBody>
      </p:sp>
      <p:graphicFrame>
        <p:nvGraphicFramePr>
          <p:cNvPr id="7" name="Table 6" descr="Cell block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11903"/>
              </p:ext>
            </p:extLst>
          </p:nvPr>
        </p:nvGraphicFramePr>
        <p:xfrm>
          <a:off x="125746" y="6119639"/>
          <a:ext cx="88813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-3wk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Bloom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+3wk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+4wk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+6wk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898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Powdery Mildew</a:t>
            </a:r>
            <a:endParaRPr lang="en-US" dirty="0"/>
          </a:p>
        </p:txBody>
      </p:sp>
      <p:graphicFrame>
        <p:nvGraphicFramePr>
          <p:cNvPr id="12" name="Content Placeholder 11" descr="Products for controlling powdery mildew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7422964"/>
              </p:ext>
            </p:extLst>
          </p:nvPr>
        </p:nvGraphicFramePr>
        <p:xfrm>
          <a:off x="457200" y="1600200"/>
          <a:ext cx="7582764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5691"/>
                <a:gridCol w="1895691"/>
                <a:gridCol w="1895691"/>
                <a:gridCol w="18956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infections of powdery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Rally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3 - SI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Elite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3 - SI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Abound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11 - </a:t>
                      </a:r>
                      <a:r>
                        <a:rPr lang="en-US" dirty="0" err="1" smtClean="0">
                          <a:solidFill>
                            <a:srgbClr val="FF66FF"/>
                          </a:solidFill>
                        </a:rPr>
                        <a:t>strob</a:t>
                      </a:r>
                      <a:endParaRPr lang="en-US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Sovran</a:t>
                      </a:r>
                      <a:endParaRPr lang="en-US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11 - </a:t>
                      </a:r>
                      <a:r>
                        <a:rPr lang="en-US" dirty="0" err="1" smtClean="0">
                          <a:solidFill>
                            <a:srgbClr val="FF66FF"/>
                          </a:solidFill>
                        </a:rPr>
                        <a:t>strob</a:t>
                      </a:r>
                      <a:endParaRPr lang="en-US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Flint</a:t>
                      </a:r>
                      <a:endParaRPr lang="en-US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11 - </a:t>
                      </a:r>
                      <a:r>
                        <a:rPr lang="en-US" dirty="0" err="1" smtClean="0">
                          <a:solidFill>
                            <a:srgbClr val="FF66FF"/>
                          </a:solidFill>
                        </a:rPr>
                        <a:t>strob</a:t>
                      </a:r>
                      <a:endParaRPr lang="en-US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FFCC"/>
                          </a:solidFill>
                        </a:rPr>
                        <a:t>Serenade*</a:t>
                      </a:r>
                      <a:endParaRPr lang="en-US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FFCC"/>
                          </a:solidFill>
                        </a:rPr>
                        <a:t>(biological)</a:t>
                      </a:r>
                      <a:endParaRPr lang="en-US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FFCC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FFCC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FFCC"/>
                          </a:solidFill>
                        </a:rPr>
                        <a:t>Sonata*</a:t>
                      </a:r>
                      <a:endParaRPr lang="en-US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FFCC"/>
                          </a:solidFill>
                        </a:rPr>
                        <a:t>(biological)</a:t>
                      </a:r>
                      <a:endParaRPr lang="en-US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FFCC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FFCC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Sulfur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products*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M2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protectant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only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339162"/>
            <a:ext cx="502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not an exhaustive list of effective materials!</a:t>
            </a:r>
          </a:p>
          <a:p>
            <a:r>
              <a:rPr lang="en-US" dirty="0" smtClean="0"/>
              <a:t>These are just some of the common materials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2345" y="6019748"/>
            <a:ext cx="3361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= OMRI-approved,</a:t>
            </a:r>
          </a:p>
          <a:p>
            <a:r>
              <a:rPr lang="en-US" dirty="0" smtClean="0"/>
              <a:t>can be used in organic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mbourcin grap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98" y="784999"/>
            <a:ext cx="4284905" cy="5713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8773" y="2718273"/>
            <a:ext cx="2563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Wine grapes: caps still on</a:t>
            </a:r>
          </a:p>
          <a:p>
            <a:endParaRPr lang="en-US" dirty="0"/>
          </a:p>
          <a:p>
            <a:r>
              <a:rPr lang="en-US" dirty="0" smtClean="0">
                <a:sym typeface="Wingdings"/>
              </a:rPr>
              <a:t> </a:t>
            </a:r>
            <a:r>
              <a:rPr lang="en-US" dirty="0" err="1" smtClean="0">
                <a:sym typeface="Wingdings"/>
              </a:rPr>
              <a:t>Chambourcin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77061"/>
          </a:xfrm>
        </p:spPr>
        <p:txBody>
          <a:bodyPr/>
          <a:lstStyle/>
          <a:p>
            <a:r>
              <a:rPr lang="en-US" dirty="0" smtClean="0"/>
              <a:t>Bloom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Powdery Mildew</a:t>
            </a:r>
            <a:endParaRPr lang="en-US" dirty="0"/>
          </a:p>
        </p:txBody>
      </p:sp>
      <p:graphicFrame>
        <p:nvGraphicFramePr>
          <p:cNvPr id="12" name="Content Placeholder 11" descr="Products for controlling powdery mildew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8646385"/>
              </p:ext>
            </p:extLst>
          </p:nvPr>
        </p:nvGraphicFramePr>
        <p:xfrm>
          <a:off x="457200" y="1600200"/>
          <a:ext cx="6172200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infections of powdery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Vivando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U8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Quintec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Torino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U6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Luna Experience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Pristine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Merivon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Inspire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Super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Revus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Top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rgbClr val="8000FF"/>
                          </a:solidFill>
                        </a:rPr>
                        <a:t>40</a:t>
                      </a:r>
                      <a:endParaRPr lang="en-US" dirty="0">
                        <a:solidFill>
                          <a:srgbClr val="80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" name="Right Brace 2" descr="Right brace"/>
          <p:cNvSpPr/>
          <p:nvPr/>
        </p:nvSpPr>
        <p:spPr>
          <a:xfrm>
            <a:off x="6629400" y="2219725"/>
            <a:ext cx="290544" cy="11395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6A6A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9944" y="2468999"/>
            <a:ext cx="2082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products</a:t>
            </a:r>
          </a:p>
          <a:p>
            <a:r>
              <a:rPr lang="en-US" dirty="0" smtClean="0"/>
              <a:t>for powdery mildew</a:t>
            </a:r>
            <a:endParaRPr lang="en-US" dirty="0"/>
          </a:p>
        </p:txBody>
      </p:sp>
      <p:grpSp>
        <p:nvGrpSpPr>
          <p:cNvPr id="7" name="Group 6" descr="Pre-mix products brace"/>
          <p:cNvGrpSpPr/>
          <p:nvPr/>
        </p:nvGrpSpPr>
        <p:grpSpPr>
          <a:xfrm>
            <a:off x="6636528" y="3359262"/>
            <a:ext cx="2074103" cy="1847737"/>
            <a:chOff x="6636528" y="3359262"/>
            <a:chExt cx="2074103" cy="1847737"/>
          </a:xfrm>
        </p:grpSpPr>
        <p:sp>
          <p:nvSpPr>
            <p:cNvPr id="6" name="Right Brace 5"/>
            <p:cNvSpPr/>
            <p:nvPr/>
          </p:nvSpPr>
          <p:spPr>
            <a:xfrm>
              <a:off x="6636528" y="3359262"/>
              <a:ext cx="283416" cy="184773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6A6A6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19944" y="4095214"/>
              <a:ext cx="1790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Pre-mix products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269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Downy Mildew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Leaf infections usually visible shortly before bloom time</a:t>
            </a:r>
          </a:p>
          <a:p>
            <a:r>
              <a:rPr lang="en-US" dirty="0" smtClean="0"/>
              <a:t>Rain splash required for infection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Ridomil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&amp; its generics </a:t>
            </a:r>
            <a:r>
              <a:rPr lang="en-US" dirty="0" smtClean="0"/>
              <a:t>are the big guns</a:t>
            </a:r>
          </a:p>
          <a:p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Phosphonates</a:t>
            </a:r>
            <a:r>
              <a:rPr lang="en-US" dirty="0" smtClean="0"/>
              <a:t> also very strong v. DM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Captan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EDBCs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Strobs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Copper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smtClean="0"/>
              <a:t>also effective</a:t>
            </a:r>
            <a:endParaRPr lang="en-US" dirty="0"/>
          </a:p>
        </p:txBody>
      </p:sp>
      <p:graphicFrame>
        <p:nvGraphicFramePr>
          <p:cNvPr id="5" name="Table 4" descr="Period of fruit and rachis susceptibilit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46378"/>
              </p:ext>
            </p:extLst>
          </p:nvPr>
        </p:nvGraphicFramePr>
        <p:xfrm>
          <a:off x="125746" y="5279837"/>
          <a:ext cx="88813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-3wk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Bloom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+3wk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+4wk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+6wk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3127" y="5751960"/>
            <a:ext cx="254325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Fruit &amp; rachis susceptible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81774" y="5734097"/>
            <a:ext cx="1888182" cy="369332"/>
          </a:xfrm>
          <a:prstGeom prst="rect">
            <a:avLst/>
          </a:prstGeom>
          <a:solidFill>
            <a:srgbClr val="E46C0A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Rachis susceptible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73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Downy Mildew</a:t>
            </a:r>
            <a:endParaRPr lang="en-US" dirty="0"/>
          </a:p>
        </p:txBody>
      </p:sp>
      <p:graphicFrame>
        <p:nvGraphicFramePr>
          <p:cNvPr id="3" name="Table 2" descr="Products for downy mildew contro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20800"/>
              </p:ext>
            </p:extLst>
          </p:nvPr>
        </p:nvGraphicFramePr>
        <p:xfrm>
          <a:off x="457198" y="1600200"/>
          <a:ext cx="8340152" cy="4719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5038"/>
                <a:gridCol w="2085038"/>
                <a:gridCol w="2085038"/>
                <a:gridCol w="20850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infections of downy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Aliette</a:t>
                      </a:r>
                      <a:endParaRPr lang="en-US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33 - </a:t>
                      </a:r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phos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Prophyt</a:t>
                      </a:r>
                      <a:endParaRPr lang="en-US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33 - </a:t>
                      </a:r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phos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Phostrol</a:t>
                      </a:r>
                      <a:endParaRPr lang="en-US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33 - </a:t>
                      </a:r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phos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Ziram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M3 - EBDC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protectant only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Dithane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/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Manzate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M3 - EBDC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protectant only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Captan</a:t>
                      </a:r>
                      <a:endParaRPr lang="en-US" dirty="0" smtClean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M4 - </a:t>
                      </a:r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captan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Abound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11 - </a:t>
                      </a:r>
                      <a:r>
                        <a:rPr lang="en-US" dirty="0" err="1" smtClean="0">
                          <a:solidFill>
                            <a:srgbClr val="FF00FF"/>
                          </a:solidFill>
                        </a:rPr>
                        <a:t>strob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Sovran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11 - </a:t>
                      </a:r>
                      <a:r>
                        <a:rPr lang="en-US" dirty="0" err="1" smtClean="0">
                          <a:solidFill>
                            <a:srgbClr val="FF00FF"/>
                          </a:solidFill>
                        </a:rPr>
                        <a:t>strob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Flint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11 - </a:t>
                      </a:r>
                      <a:r>
                        <a:rPr lang="en-US" dirty="0" err="1" smtClean="0">
                          <a:solidFill>
                            <a:srgbClr val="FF00FF"/>
                          </a:solidFill>
                        </a:rPr>
                        <a:t>strob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Serenade *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(biological)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Copper products *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M2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512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Downy Mildew</a:t>
            </a:r>
            <a:endParaRPr lang="en-US" dirty="0"/>
          </a:p>
        </p:txBody>
      </p:sp>
      <p:graphicFrame>
        <p:nvGraphicFramePr>
          <p:cNvPr id="4" name="Table 3" descr="Products for downy midlew contro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91255"/>
              </p:ext>
            </p:extLst>
          </p:nvPr>
        </p:nvGraphicFramePr>
        <p:xfrm>
          <a:off x="457200" y="1600200"/>
          <a:ext cx="6172200" cy="313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infections of downy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8000"/>
                          </a:solidFill>
                        </a:rPr>
                        <a:t>Ridomil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 Gold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Copper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4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M1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8000"/>
                          </a:solidFill>
                        </a:rPr>
                        <a:t>Ridomil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 Gold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MZ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Pristine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11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Merivon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FF"/>
                          </a:solidFill>
                        </a:rPr>
                        <a:t>11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Revus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ECFF"/>
                          </a:solidFill>
                        </a:rPr>
                        <a:t>40</a:t>
                      </a:r>
                      <a:endParaRPr lang="en-US" dirty="0">
                        <a:solidFill>
                          <a:srgbClr val="CCE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Revus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Top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rgbClr val="CCECFF"/>
                          </a:solidFill>
                        </a:rPr>
                        <a:t>40</a:t>
                      </a:r>
                      <a:endParaRPr lang="en-US" dirty="0">
                        <a:solidFill>
                          <a:srgbClr val="CCE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 descr="Pre-mix products base"/>
          <p:cNvGrpSpPr/>
          <p:nvPr/>
        </p:nvGrpSpPr>
        <p:grpSpPr>
          <a:xfrm>
            <a:off x="6636528" y="3252431"/>
            <a:ext cx="2074103" cy="1482129"/>
            <a:chOff x="6636528" y="3359262"/>
            <a:chExt cx="2074103" cy="1847737"/>
          </a:xfrm>
        </p:grpSpPr>
        <p:sp>
          <p:nvSpPr>
            <p:cNvPr id="6" name="Right Brace 5"/>
            <p:cNvSpPr/>
            <p:nvPr/>
          </p:nvSpPr>
          <p:spPr>
            <a:xfrm>
              <a:off x="6636528" y="3359262"/>
              <a:ext cx="283416" cy="184773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6A6A6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19944" y="3999336"/>
              <a:ext cx="1790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Pre-mix products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0106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98654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Usually </a:t>
            </a:r>
            <a:r>
              <a:rPr lang="en-US" dirty="0" smtClean="0"/>
              <a:t>good control achieved w/ spray at </a:t>
            </a:r>
            <a:r>
              <a:rPr lang="en-US" dirty="0" err="1" smtClean="0"/>
              <a:t>capfall</a:t>
            </a:r>
            <a:r>
              <a:rPr lang="en-US" dirty="0" smtClean="0"/>
              <a:t>, +2wks, +4wks</a:t>
            </a:r>
            <a:endParaRPr lang="en-US" i="1" dirty="0" smtClean="0"/>
          </a:p>
          <a:p>
            <a:r>
              <a:rPr lang="en-US" dirty="0" smtClean="0"/>
              <a:t>Only 2 sprays if early growth protection was flawless</a:t>
            </a:r>
          </a:p>
          <a:p>
            <a:r>
              <a:rPr lang="en-US" dirty="0" smtClean="0"/>
              <a:t>More than 3 if it wasn’t great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29865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Strobs</a:t>
            </a:r>
            <a:r>
              <a:rPr lang="en-US" dirty="0" smtClean="0">
                <a:solidFill>
                  <a:srgbClr val="FF00FF"/>
                </a:solidFill>
              </a:rPr>
              <a:t> (11)</a:t>
            </a:r>
            <a:r>
              <a:rPr lang="en-US" dirty="0" smtClean="0"/>
              <a:t> best for protection,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>
                <a:solidFill>
                  <a:srgbClr val="C3C501"/>
                </a:solidFill>
              </a:rPr>
              <a:t>SI’s (3)</a:t>
            </a:r>
            <a:r>
              <a:rPr lang="en-US" dirty="0" smtClean="0"/>
              <a:t> best for back action!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746" y="4898854"/>
            <a:ext cx="221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Concord and Niagara:</a:t>
            </a:r>
            <a:endParaRPr lang="en-US" dirty="0"/>
          </a:p>
        </p:txBody>
      </p:sp>
      <p:graphicFrame>
        <p:nvGraphicFramePr>
          <p:cNvPr id="5" name="Table 4" descr="Period for fruit susceptibility for black rot in grap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02137"/>
              </p:ext>
            </p:extLst>
          </p:nvPr>
        </p:nvGraphicFramePr>
        <p:xfrm>
          <a:off x="125746" y="5279837"/>
          <a:ext cx="88813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-3wk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Bloom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+3wk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+4wk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+6wk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746" y="5750307"/>
            <a:ext cx="120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V. </a:t>
            </a:r>
            <a:r>
              <a:rPr lang="en-US" i="1" dirty="0" err="1" smtClean="0"/>
              <a:t>vinifera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 descr="Period for fruit susceptibility for black rot in grapes"/>
          <p:cNvSpPr txBox="1"/>
          <p:nvPr/>
        </p:nvSpPr>
        <p:spPr>
          <a:xfrm>
            <a:off x="2802748" y="5708932"/>
            <a:ext cx="172824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Fruit susceptible</a:t>
            </a:r>
            <a:endParaRPr lang="en-US" dirty="0"/>
          </a:p>
        </p:txBody>
      </p:sp>
      <p:sp>
        <p:nvSpPr>
          <p:cNvPr id="10" name="TextBox 9" descr="Period for fruit susceptibility for black rot in grapes"/>
          <p:cNvSpPr txBox="1"/>
          <p:nvPr/>
        </p:nvSpPr>
        <p:spPr>
          <a:xfrm>
            <a:off x="6115802" y="5718304"/>
            <a:ext cx="234961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Somewhat susceptible</a:t>
            </a:r>
            <a:endParaRPr lang="en-US" dirty="0"/>
          </a:p>
        </p:txBody>
      </p:sp>
      <p:graphicFrame>
        <p:nvGraphicFramePr>
          <p:cNvPr id="6" name="Table 5" descr="Period for fruit susceptibility for black rot in grap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36243"/>
              </p:ext>
            </p:extLst>
          </p:nvPr>
        </p:nvGraphicFramePr>
        <p:xfrm>
          <a:off x="125746" y="6119639"/>
          <a:ext cx="88813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-3wk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-1wk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Bloom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+3wk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+4wk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+5wk</a:t>
                      </a:r>
                      <a:endParaRPr lang="en-US" dirty="0"/>
                    </a:p>
                  </a:txBody>
                  <a:tcP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+6wk</a:t>
                      </a:r>
                      <a:endParaRPr lang="en-US" dirty="0"/>
                    </a:p>
                  </a:txBody>
                  <a:tcPr>
                    <a:solidFill>
                      <a:srgbClr val="E46C0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83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Rot</a:t>
            </a:r>
            <a:endParaRPr lang="en-US" dirty="0"/>
          </a:p>
        </p:txBody>
      </p:sp>
      <p:graphicFrame>
        <p:nvGraphicFramePr>
          <p:cNvPr id="12" name="Content Placeholder 11" descr="Products for controlling black ro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1298960"/>
              </p:ext>
            </p:extLst>
          </p:nvPr>
        </p:nvGraphicFramePr>
        <p:xfrm>
          <a:off x="457200" y="1486437"/>
          <a:ext cx="8229600" cy="4719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infections of black 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Rally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3 - SI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Elite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3 - SI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Manzate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M3 - EBDCs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Ziram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M3 - EBDCs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protectant only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Ferbam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M3 -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EBDCs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protectant only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Captan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M4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Abound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11 - </a:t>
                      </a:r>
                      <a:r>
                        <a:rPr lang="en-US" dirty="0" err="1" smtClean="0">
                          <a:solidFill>
                            <a:srgbClr val="FF00FF"/>
                          </a:solidFill>
                        </a:rPr>
                        <a:t>strob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Sovran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11 - </a:t>
                      </a:r>
                      <a:r>
                        <a:rPr lang="en-US" dirty="0" err="1" smtClean="0">
                          <a:solidFill>
                            <a:srgbClr val="FF00FF"/>
                          </a:solidFill>
                        </a:rPr>
                        <a:t>strob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Flint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11 - </a:t>
                      </a:r>
                      <a:r>
                        <a:rPr lang="en-US" dirty="0" err="1" smtClean="0">
                          <a:solidFill>
                            <a:srgbClr val="FF00FF"/>
                          </a:solidFill>
                        </a:rPr>
                        <a:t>strob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Prophyt</a:t>
                      </a:r>
                      <a:endParaRPr lang="en-US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33 - </a:t>
                      </a:r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phos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Phostrol</a:t>
                      </a:r>
                      <a:endParaRPr lang="en-US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33 - </a:t>
                      </a:r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phos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545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Rot</a:t>
            </a:r>
            <a:endParaRPr lang="en-US" dirty="0"/>
          </a:p>
        </p:txBody>
      </p:sp>
      <p:graphicFrame>
        <p:nvGraphicFramePr>
          <p:cNvPr id="12" name="Content Placeholder 11" descr="Products for controlling black ro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4431412"/>
              </p:ext>
            </p:extLst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infections of phomopsis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Serenade*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(biological)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Copper*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M1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Quadris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Top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 + 11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Luna Experience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Pristine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 + 7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Merivon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 + 7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Inspire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Super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 + 9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1043" y="5578987"/>
            <a:ext cx="8226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*OMRI approved materials.  Better than nothing, but neither are good for black rot; </a:t>
            </a:r>
          </a:p>
          <a:p>
            <a:r>
              <a:rPr lang="en-US" dirty="0" smtClean="0"/>
              <a:t>no OMRI materials are good for black rot!  </a:t>
            </a:r>
            <a:r>
              <a:rPr lang="en-US" dirty="0"/>
              <a:t>W</a:t>
            </a:r>
            <a:r>
              <a:rPr lang="en-US" dirty="0" smtClean="0"/>
              <a:t>hich is why…</a:t>
            </a:r>
          </a:p>
          <a:p>
            <a:r>
              <a:rPr lang="en-US" i="1" dirty="0" smtClean="0"/>
              <a:t>cultural control is key for black rot management in organic grape production!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10858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Phomopsis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98654"/>
          </a:xfrm>
        </p:spPr>
        <p:txBody>
          <a:bodyPr>
            <a:normAutofit/>
          </a:bodyPr>
          <a:lstStyle/>
          <a:p>
            <a:r>
              <a:rPr lang="en-US" dirty="0" smtClean="0"/>
              <a:t>Most inoculum discharged </a:t>
            </a:r>
            <a:r>
              <a:rPr lang="en-US" i="1" dirty="0" smtClean="0"/>
              <a:t>before</a:t>
            </a:r>
            <a:r>
              <a:rPr lang="en-US" dirty="0" smtClean="0"/>
              <a:t> bloom – early sprays are key for effective control.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98654"/>
          </a:xfrm>
        </p:spPr>
        <p:txBody>
          <a:bodyPr>
            <a:normAutofit/>
          </a:bodyPr>
          <a:lstStyle/>
          <a:p>
            <a:r>
              <a:rPr lang="en-US" dirty="0"/>
              <a:t>But infections are ongoing, until mid-July or so</a:t>
            </a:r>
          </a:p>
          <a:p>
            <a:r>
              <a:rPr lang="en-US" dirty="0" smtClean="0"/>
              <a:t>Only one generation per year – doesn’t proliferate fast like powdery or others</a:t>
            </a:r>
            <a:endParaRPr lang="en-US" dirty="0"/>
          </a:p>
        </p:txBody>
      </p:sp>
      <p:sp>
        <p:nvSpPr>
          <p:cNvPr id="9" name="TextBox 8" descr="Period when grapes are susceptible to Phomopsis"/>
          <p:cNvSpPr txBox="1"/>
          <p:nvPr/>
        </p:nvSpPr>
        <p:spPr>
          <a:xfrm>
            <a:off x="1284984" y="5721897"/>
            <a:ext cx="717940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all tissues are somewhat vulnerable to phomopsis infection from the start!</a:t>
            </a:r>
            <a:endParaRPr lang="en-US" dirty="0"/>
          </a:p>
        </p:txBody>
      </p:sp>
      <p:graphicFrame>
        <p:nvGraphicFramePr>
          <p:cNvPr id="6" name="Table 5" descr="Period when grapes are susceptible to Phomopsi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37426"/>
              </p:ext>
            </p:extLst>
          </p:nvPr>
        </p:nvGraphicFramePr>
        <p:xfrm>
          <a:off x="125746" y="6119639"/>
          <a:ext cx="88813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  <a:gridCol w="8881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-3wk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Bloom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+4wk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+6wk</a:t>
                      </a:r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939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Phomopsis</a:t>
            </a:r>
            <a:endParaRPr lang="en-US" dirty="0"/>
          </a:p>
        </p:txBody>
      </p:sp>
      <p:graphicFrame>
        <p:nvGraphicFramePr>
          <p:cNvPr id="12" name="Content Placeholder 11" descr="Products for controlling Phomopsis in grapes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8111052"/>
              </p:ext>
            </p:extLst>
          </p:nvPr>
        </p:nvGraphicFramePr>
        <p:xfrm>
          <a:off x="457200" y="1280491"/>
          <a:ext cx="8229600" cy="434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infections of phomopsis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Rally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Elite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EBDCs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5"/>
                          </a:solidFill>
                        </a:rPr>
                        <a:t>Captan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M4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Abound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Sovran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Flint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Agri-Fos</a:t>
                      </a:r>
                      <a:endParaRPr lang="en-US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Prophyt</a:t>
                      </a:r>
                      <a:endParaRPr lang="en-US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Phostrol</a:t>
                      </a:r>
                      <a:endParaRPr lang="en-US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775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Phomopsis</a:t>
            </a:r>
            <a:endParaRPr lang="en-US" dirty="0"/>
          </a:p>
        </p:txBody>
      </p:sp>
      <p:graphicFrame>
        <p:nvGraphicFramePr>
          <p:cNvPr id="12" name="Content Placeholder 11" descr="Products for controlling Phomopsis in grapes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2458490"/>
              </p:ext>
            </p:extLst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infections of phomopsis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Serenade*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(biological)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Sonata*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(biological)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Sulfur</a:t>
                      </a: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 products*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M2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protectant only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Luna Experience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Pristine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 + 7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Merivon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 + 7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Inspire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Super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 + 9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55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03317" cy="4525963"/>
          </a:xfrm>
        </p:spPr>
        <p:txBody>
          <a:bodyPr/>
          <a:lstStyle/>
          <a:p>
            <a:r>
              <a:rPr lang="en-US" dirty="0" smtClean="0"/>
              <a:t>Most critical time for disease control: just before bloom until 2-4 weeks after bloom.</a:t>
            </a:r>
          </a:p>
          <a:p>
            <a:r>
              <a:rPr lang="en-US" dirty="0" smtClean="0"/>
              <a:t>For all diseases except botrytis and sour rots.</a:t>
            </a:r>
            <a:endParaRPr lang="en-US" dirty="0"/>
          </a:p>
        </p:txBody>
      </p:sp>
      <p:pic>
        <p:nvPicPr>
          <p:cNvPr id="5" name="Picture 4" descr="Grape in bloo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223" y="1600200"/>
            <a:ext cx="27114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4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Botrytis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Latent</a:t>
            </a:r>
            <a:r>
              <a:rPr lang="en-US" dirty="0" smtClean="0"/>
              <a:t> infections can form during bloom</a:t>
            </a:r>
          </a:p>
          <a:p>
            <a:r>
              <a:rPr lang="en-US" dirty="0" smtClean="0"/>
              <a:t>Most of them will never become active or cause any problem!</a:t>
            </a:r>
          </a:p>
          <a:p>
            <a:r>
              <a:rPr lang="en-US" dirty="0" smtClean="0"/>
              <a:t>But they develop if we have </a:t>
            </a:r>
            <a:r>
              <a:rPr lang="en-US" i="1" dirty="0" smtClean="0"/>
              <a:t>air moisture </a:t>
            </a:r>
            <a:r>
              <a:rPr lang="en-US" dirty="0" smtClean="0"/>
              <a:t>and </a:t>
            </a:r>
            <a:r>
              <a:rPr lang="en-US" i="1" dirty="0" smtClean="0"/>
              <a:t>soil moisture</a:t>
            </a:r>
            <a:r>
              <a:rPr lang="en-US" dirty="0" smtClean="0"/>
              <a:t> pre-harvest</a:t>
            </a:r>
          </a:p>
          <a:p>
            <a:r>
              <a:rPr lang="en-US" dirty="0"/>
              <a:t>m</a:t>
            </a:r>
            <a:r>
              <a:rPr lang="en-US" dirty="0" smtClean="0"/>
              <a:t>ostly just in tight-clustered wine grapes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 set of chemistries for Botrytis than other varieties</a:t>
            </a:r>
          </a:p>
          <a:p>
            <a:r>
              <a:rPr lang="en-US" dirty="0" smtClean="0"/>
              <a:t>FRAC group 7, 9, 12</a:t>
            </a:r>
          </a:p>
          <a:p>
            <a:endParaRPr lang="en-US" dirty="0"/>
          </a:p>
          <a:p>
            <a:r>
              <a:rPr lang="en-US" dirty="0" smtClean="0"/>
              <a:t>At least one Botrytis-active material during bloom will reduce rot development later in the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9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Botrytis</a:t>
            </a:r>
            <a:endParaRPr lang="en-US" dirty="0"/>
          </a:p>
        </p:txBody>
      </p:sp>
      <p:graphicFrame>
        <p:nvGraphicFramePr>
          <p:cNvPr id="7" name="Table 6" descr="Products for controlling Botrytis is grap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099469"/>
              </p:ext>
            </p:extLst>
          </p:nvPr>
        </p:nvGraphicFramePr>
        <p:xfrm>
          <a:off x="609600" y="1752600"/>
          <a:ext cx="8229600" cy="397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r>
                        <a:rPr lang="en-US" baseline="0" dirty="0" smtClean="0"/>
                        <a:t> infections of botrytis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645CFF"/>
                          </a:solidFill>
                        </a:rPr>
                        <a:t>Endura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++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(use high rate)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Luna Experience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7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Pristine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7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Merivon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7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Inspire Super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9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+ 3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645CFF"/>
                          </a:solidFill>
                        </a:rPr>
                        <a:t>Scala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645CFF"/>
                          </a:solidFill>
                        </a:rPr>
                        <a:t>Vangard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Switch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9 + 12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45CFF"/>
                          </a:solidFill>
                        </a:rPr>
                        <a:t>+++</a:t>
                      </a:r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45CFF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Elevate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639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586" y="2222142"/>
            <a:ext cx="44025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Feel free to contact me: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Brad Baughman</a:t>
            </a:r>
          </a:p>
          <a:p>
            <a:pPr algn="ctr"/>
            <a:r>
              <a:rPr lang="en-US" sz="3200" dirty="0" smtClean="0"/>
              <a:t>269-235-5440</a:t>
            </a:r>
          </a:p>
          <a:p>
            <a:pPr algn="ctr"/>
            <a:r>
              <a:rPr lang="en-US" sz="3200" dirty="0" smtClean="0"/>
              <a:t>baughm30@anr.msu.edu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061" y="908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 Comments? Corrections? Observations?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Sources, and Further </a:t>
            </a:r>
            <a:r>
              <a:rPr lang="en-US" dirty="0"/>
              <a:t>R</a:t>
            </a:r>
            <a:r>
              <a:rPr lang="en-US" dirty="0" smtClean="0"/>
              <a:t>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A6A6A6"/>
                </a:solidFill>
                <a:hlinkClick r:id="rId2"/>
              </a:rPr>
              <a:t>Michigan Fruit Management Guide 2015</a:t>
            </a:r>
            <a:r>
              <a:rPr lang="en-US" dirty="0" smtClean="0"/>
              <a:t>, Michigan State University Extension</a:t>
            </a:r>
            <a:endParaRPr lang="en-US" i="1" dirty="0" smtClean="0"/>
          </a:p>
          <a:p>
            <a:r>
              <a:rPr lang="en-US" dirty="0" smtClean="0">
                <a:hlinkClick r:id="rId3"/>
              </a:rPr>
              <a:t>“Grape Disease Control 2015”</a:t>
            </a:r>
            <a:r>
              <a:rPr lang="en-US" dirty="0" smtClean="0"/>
              <a:t>, Wayne F. Wilcox, Cornell University:</a:t>
            </a:r>
          </a:p>
          <a:p>
            <a:r>
              <a:rPr lang="en-US" dirty="0" smtClean="0">
                <a:hlinkClick r:id="rId4"/>
              </a:rPr>
              <a:t>“2014 Production Guide for Organic Grapes” </a:t>
            </a:r>
            <a:r>
              <a:rPr lang="en-US" dirty="0" smtClean="0"/>
              <a:t>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3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4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</a:t>
            </a:r>
            <a:br>
              <a:rPr lang="en-US" dirty="0" smtClean="0"/>
            </a:br>
            <a:r>
              <a:rPr lang="en-US" dirty="0" smtClean="0"/>
              <a:t>susceptibility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0331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Downy Mildew</a:t>
            </a:r>
          </a:p>
          <a:p>
            <a:r>
              <a:rPr lang="en-US" dirty="0" smtClean="0"/>
              <a:t>Powdery Mildew</a:t>
            </a:r>
          </a:p>
          <a:p>
            <a:r>
              <a:rPr lang="en-US" dirty="0" smtClean="0"/>
              <a:t>Black Rot</a:t>
            </a:r>
          </a:p>
          <a:p>
            <a:r>
              <a:rPr lang="en-US" dirty="0" smtClean="0"/>
              <a:t>(Botrytis)</a:t>
            </a:r>
          </a:p>
          <a:p>
            <a:endParaRPr lang="en-US" dirty="0"/>
          </a:p>
          <a:p>
            <a:r>
              <a:rPr lang="en-US" dirty="0" smtClean="0"/>
              <a:t>pre-bloom,</a:t>
            </a:r>
          </a:p>
          <a:p>
            <a:r>
              <a:rPr lang="en-US" dirty="0" smtClean="0"/>
              <a:t>during bloom,</a:t>
            </a:r>
          </a:p>
          <a:p>
            <a:r>
              <a:rPr lang="en-US" dirty="0" smtClean="0"/>
              <a:t>and several weeks after bloom ends</a:t>
            </a:r>
            <a:endParaRPr lang="en-US" dirty="0"/>
          </a:p>
        </p:txBody>
      </p:sp>
      <p:pic>
        <p:nvPicPr>
          <p:cNvPr id="5" name="Picture 4" descr="Grape cluster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1989" y="1994190"/>
            <a:ext cx="4754338" cy="25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53" name="Rectangle 1533" descr="Header cells"/>
          <p:cNvSpPr>
            <a:spLocks noChangeArrowheads="1"/>
          </p:cNvSpPr>
          <p:nvPr/>
        </p:nvSpPr>
        <p:spPr bwMode="auto">
          <a:xfrm>
            <a:off x="184150" y="1127125"/>
            <a:ext cx="8763000" cy="581025"/>
          </a:xfrm>
          <a:prstGeom prst="rect">
            <a:avLst/>
          </a:prstGeom>
          <a:solidFill>
            <a:srgbClr val="E5FD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854" name="Text Box 1534" descr="Infection risk in Michigan"/>
          <p:cNvSpPr txBox="1">
            <a:spLocks noChangeArrowheads="1"/>
          </p:cNvSpPr>
          <p:nvPr/>
        </p:nvSpPr>
        <p:spPr bwMode="auto">
          <a:xfrm>
            <a:off x="0" y="1143000"/>
            <a:ext cx="9407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ahoma" charset="0"/>
              </a:rPr>
              <a:t>     	          </a:t>
            </a:r>
            <a:r>
              <a:rPr lang="en-US" sz="1600" dirty="0" smtClean="0">
                <a:solidFill>
                  <a:schemeClr val="bg1"/>
                </a:solidFill>
                <a:latin typeface="Tahoma" charset="0"/>
              </a:rPr>
              <a:t>             </a:t>
            </a:r>
            <a:r>
              <a:rPr lang="en-US" sz="1600" dirty="0">
                <a:solidFill>
                  <a:schemeClr val="bg1"/>
                </a:solidFill>
                <a:latin typeface="Tahoma" charset="0"/>
              </a:rPr>
              <a:t>1-3</a:t>
            </a:r>
            <a:r>
              <a:rPr lang="ja-JP" altLang="en-US" sz="1600" dirty="0">
                <a:solidFill>
                  <a:schemeClr val="bg1"/>
                </a:solidFill>
                <a:latin typeface="Arial"/>
              </a:rPr>
              <a:t>”</a:t>
            </a:r>
            <a:r>
              <a:rPr lang="en-US" sz="1600" dirty="0">
                <a:solidFill>
                  <a:schemeClr val="bg1"/>
                </a:solidFill>
                <a:latin typeface="Tahoma" charset="0"/>
              </a:rPr>
              <a:t>     5-8</a:t>
            </a:r>
            <a:r>
              <a:rPr lang="ja-JP" altLang="en-US" sz="1600" dirty="0">
                <a:solidFill>
                  <a:schemeClr val="bg1"/>
                </a:solidFill>
                <a:latin typeface="Arial"/>
              </a:rPr>
              <a:t>”</a:t>
            </a:r>
            <a:r>
              <a:rPr lang="en-US" sz="1600" dirty="0">
                <a:solidFill>
                  <a:schemeClr val="bg1"/>
                </a:solidFill>
                <a:latin typeface="Tahoma" charset="0"/>
              </a:rPr>
              <a:t>   10-16</a:t>
            </a:r>
            <a:r>
              <a:rPr lang="ja-JP" altLang="en-US" sz="1600" dirty="0">
                <a:solidFill>
                  <a:schemeClr val="bg1"/>
                </a:solidFill>
                <a:latin typeface="Arial"/>
              </a:rPr>
              <a:t>”</a:t>
            </a:r>
            <a:r>
              <a:rPr lang="en-US" sz="1600" dirty="0">
                <a:solidFill>
                  <a:schemeClr val="bg1"/>
                </a:solidFill>
                <a:latin typeface="Tahoma" charset="0"/>
              </a:rPr>
              <a:t> Immediate  Buckshot Bunch   </a:t>
            </a:r>
            <a:r>
              <a:rPr lang="en-US" sz="1600" dirty="0" err="1">
                <a:solidFill>
                  <a:schemeClr val="bg1"/>
                </a:solidFill>
                <a:latin typeface="Tahoma" charset="0"/>
              </a:rPr>
              <a:t>Verai</a:t>
            </a:r>
            <a:r>
              <a:rPr lang="en-US" sz="1600" dirty="0">
                <a:solidFill>
                  <a:schemeClr val="bg1"/>
                </a:solidFill>
                <a:latin typeface="Tahoma" charset="0"/>
              </a:rPr>
              <a:t>-     Pre-       Post</a:t>
            </a:r>
          </a:p>
          <a:p>
            <a:r>
              <a:rPr lang="en-US" sz="1600" dirty="0">
                <a:solidFill>
                  <a:schemeClr val="bg1"/>
                </a:solidFill>
                <a:latin typeface="Tahoma" charset="0"/>
              </a:rPr>
              <a:t>   Disease  </a:t>
            </a:r>
            <a:r>
              <a:rPr lang="en-US" sz="1600" dirty="0" smtClean="0">
                <a:solidFill>
                  <a:schemeClr val="bg1"/>
                </a:solidFill>
                <a:latin typeface="Tahoma" charset="0"/>
              </a:rPr>
              <a:t>             </a:t>
            </a:r>
            <a:r>
              <a:rPr lang="en-US" sz="1600" dirty="0">
                <a:solidFill>
                  <a:schemeClr val="bg1"/>
                </a:solidFill>
                <a:latin typeface="Tahoma" charset="0"/>
              </a:rPr>
              <a:t>Shoot   Shoot   Shoot   Pre-bloom  Berry     Closure   son     Harvest   Harvest</a:t>
            </a:r>
          </a:p>
        </p:txBody>
      </p:sp>
      <p:sp>
        <p:nvSpPr>
          <p:cNvPr id="185933" name="Rectangle 1613" descr="Infection risk in Michigan"/>
          <p:cNvSpPr>
            <a:spLocks noChangeArrowheads="1"/>
          </p:cNvSpPr>
          <p:nvPr/>
        </p:nvSpPr>
        <p:spPr bwMode="auto">
          <a:xfrm>
            <a:off x="184150" y="1709738"/>
            <a:ext cx="8747125" cy="4603750"/>
          </a:xfrm>
          <a:prstGeom prst="rect">
            <a:avLst/>
          </a:prstGeom>
          <a:solidFill>
            <a:srgbClr val="ECF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18" name="Rectangle 1598" descr="Cell block"/>
          <p:cNvSpPr>
            <a:spLocks noChangeArrowheads="1"/>
          </p:cNvSpPr>
          <p:nvPr/>
        </p:nvSpPr>
        <p:spPr bwMode="auto">
          <a:xfrm>
            <a:off x="184150" y="1714500"/>
            <a:ext cx="8756650" cy="1100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879" name="Text Box 1559"/>
          <p:cNvSpPr txBox="1">
            <a:spLocks noChangeArrowheads="1"/>
          </p:cNvSpPr>
          <p:nvPr/>
        </p:nvSpPr>
        <p:spPr bwMode="auto">
          <a:xfrm>
            <a:off x="252413" y="1900238"/>
            <a:ext cx="15065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Tahoma" charset="0"/>
              </a:rPr>
              <a:t>Phomop</a:t>
            </a:r>
            <a:r>
              <a:rPr lang="en-US" sz="1600" b="1" dirty="0">
                <a:solidFill>
                  <a:schemeClr val="bg1"/>
                </a:solidFill>
                <a:latin typeface="Tahoma" charset="0"/>
              </a:rPr>
              <a:t>-</a:t>
            </a:r>
          </a:p>
          <a:p>
            <a:r>
              <a:rPr lang="en-US" sz="1600" b="1" dirty="0">
                <a:solidFill>
                  <a:schemeClr val="bg1"/>
                </a:solidFill>
                <a:latin typeface="Tahoma" charset="0"/>
              </a:rPr>
              <a:t>sis</a:t>
            </a:r>
          </a:p>
        </p:txBody>
      </p:sp>
      <p:sp>
        <p:nvSpPr>
          <p:cNvPr id="185900" name="Text Box 1580"/>
          <p:cNvSpPr txBox="1">
            <a:spLocks noChangeArrowheads="1"/>
          </p:cNvSpPr>
          <p:nvPr/>
        </p:nvSpPr>
        <p:spPr bwMode="auto">
          <a:xfrm>
            <a:off x="1349375" y="1639888"/>
            <a:ext cx="68209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ahoma" charset="0"/>
              </a:rPr>
              <a:t>Leaf/</a:t>
            </a:r>
          </a:p>
          <a:p>
            <a:r>
              <a:rPr lang="en-US" sz="1600" dirty="0">
                <a:solidFill>
                  <a:schemeClr val="bg1"/>
                </a:solidFill>
                <a:latin typeface="Tahoma" charset="0"/>
              </a:rPr>
              <a:t>shoot</a:t>
            </a:r>
          </a:p>
        </p:txBody>
      </p:sp>
      <p:sp>
        <p:nvSpPr>
          <p:cNvPr id="185887" name="Line 1567" descr="Arrow"/>
          <p:cNvSpPr>
            <a:spLocks noChangeShapeType="1"/>
          </p:cNvSpPr>
          <p:nvPr/>
        </p:nvSpPr>
        <p:spPr bwMode="auto">
          <a:xfrm flipV="1">
            <a:off x="2020888" y="1939925"/>
            <a:ext cx="4340225" cy="9525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01" name="Text Box 1581"/>
          <p:cNvSpPr txBox="1">
            <a:spLocks noChangeArrowheads="1"/>
          </p:cNvSpPr>
          <p:nvPr/>
        </p:nvSpPr>
        <p:spPr bwMode="auto">
          <a:xfrm>
            <a:off x="2016125" y="2001838"/>
            <a:ext cx="7654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ahoma" charset="0"/>
              </a:rPr>
              <a:t>Rachis</a:t>
            </a:r>
          </a:p>
        </p:txBody>
      </p:sp>
      <p:sp>
        <p:nvSpPr>
          <p:cNvPr id="185897" name="Line 1577" descr="Arrow"/>
          <p:cNvSpPr>
            <a:spLocks noChangeShapeType="1"/>
          </p:cNvSpPr>
          <p:nvPr/>
        </p:nvSpPr>
        <p:spPr bwMode="auto">
          <a:xfrm>
            <a:off x="2754313" y="2205038"/>
            <a:ext cx="3595687" cy="63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02" name="Text Box 1582"/>
          <p:cNvSpPr txBox="1">
            <a:spLocks noChangeArrowheads="1"/>
          </p:cNvSpPr>
          <p:nvPr/>
        </p:nvSpPr>
        <p:spPr bwMode="auto">
          <a:xfrm>
            <a:off x="3502025" y="2271713"/>
            <a:ext cx="6646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ahoma" charset="0"/>
              </a:rPr>
              <a:t>Berry</a:t>
            </a:r>
          </a:p>
        </p:txBody>
      </p:sp>
      <p:sp>
        <p:nvSpPr>
          <p:cNvPr id="185886" name="Line 1566" descr="Arrow"/>
          <p:cNvSpPr>
            <a:spLocks noChangeShapeType="1"/>
          </p:cNvSpPr>
          <p:nvPr/>
        </p:nvSpPr>
        <p:spPr bwMode="auto">
          <a:xfrm>
            <a:off x="4173538" y="2479675"/>
            <a:ext cx="2198687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896" name="Line 1576" descr="Arrow"/>
          <p:cNvSpPr>
            <a:spLocks noChangeShapeType="1"/>
          </p:cNvSpPr>
          <p:nvPr/>
        </p:nvSpPr>
        <p:spPr bwMode="auto">
          <a:xfrm flipV="1">
            <a:off x="7412038" y="2492375"/>
            <a:ext cx="6858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19" name="Rectangle 1599" descr="Cell block"/>
          <p:cNvSpPr>
            <a:spLocks noChangeArrowheads="1"/>
          </p:cNvSpPr>
          <p:nvPr/>
        </p:nvSpPr>
        <p:spPr bwMode="auto">
          <a:xfrm>
            <a:off x="184150" y="2814638"/>
            <a:ext cx="8756650" cy="114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880" name="Text Box 1560"/>
          <p:cNvSpPr txBox="1">
            <a:spLocks noChangeArrowheads="1"/>
          </p:cNvSpPr>
          <p:nvPr/>
        </p:nvSpPr>
        <p:spPr bwMode="auto">
          <a:xfrm>
            <a:off x="242888" y="3035300"/>
            <a:ext cx="11064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ahoma" charset="0"/>
              </a:rPr>
              <a:t>Black rot</a:t>
            </a:r>
          </a:p>
        </p:txBody>
      </p:sp>
      <p:sp>
        <p:nvSpPr>
          <p:cNvPr id="185885" name="Line 1565" descr="Arrow"/>
          <p:cNvSpPr>
            <a:spLocks noChangeShapeType="1"/>
          </p:cNvSpPr>
          <p:nvPr/>
        </p:nvSpPr>
        <p:spPr bwMode="auto">
          <a:xfrm flipV="1">
            <a:off x="2041525" y="3211513"/>
            <a:ext cx="4321175" cy="9525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884" name="Line 1564" descr="Arrow"/>
          <p:cNvSpPr>
            <a:spLocks noChangeShapeType="1"/>
          </p:cNvSpPr>
          <p:nvPr/>
        </p:nvSpPr>
        <p:spPr bwMode="auto">
          <a:xfrm>
            <a:off x="4175125" y="3492500"/>
            <a:ext cx="219075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20" name="Rectangle 1600" descr="Cell blocks"/>
          <p:cNvSpPr>
            <a:spLocks noChangeArrowheads="1"/>
          </p:cNvSpPr>
          <p:nvPr/>
        </p:nvSpPr>
        <p:spPr bwMode="auto">
          <a:xfrm>
            <a:off x="184150" y="3957638"/>
            <a:ext cx="8756650" cy="123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881" name="Text Box 1561"/>
          <p:cNvSpPr txBox="1">
            <a:spLocks noChangeArrowheads="1"/>
          </p:cNvSpPr>
          <p:nvPr/>
        </p:nvSpPr>
        <p:spPr bwMode="auto">
          <a:xfrm>
            <a:off x="207963" y="4232275"/>
            <a:ext cx="12319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ahoma" charset="0"/>
              </a:rPr>
              <a:t>Powdery mildew</a:t>
            </a:r>
          </a:p>
        </p:txBody>
      </p:sp>
      <p:sp>
        <p:nvSpPr>
          <p:cNvPr id="185889" name="Line 1569" descr="Arrow"/>
          <p:cNvSpPr>
            <a:spLocks noChangeShapeType="1"/>
          </p:cNvSpPr>
          <p:nvPr/>
        </p:nvSpPr>
        <p:spPr bwMode="auto">
          <a:xfrm>
            <a:off x="2011363" y="4346575"/>
            <a:ext cx="681355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898" name="Line 1578" descr="Arrow"/>
          <p:cNvSpPr>
            <a:spLocks noChangeShapeType="1"/>
          </p:cNvSpPr>
          <p:nvPr/>
        </p:nvSpPr>
        <p:spPr bwMode="auto">
          <a:xfrm flipV="1">
            <a:off x="3251200" y="4606925"/>
            <a:ext cx="3270250" cy="15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888" name="Line 1568" descr="Arrow"/>
          <p:cNvSpPr>
            <a:spLocks noChangeShapeType="1"/>
          </p:cNvSpPr>
          <p:nvPr/>
        </p:nvSpPr>
        <p:spPr bwMode="auto">
          <a:xfrm flipV="1">
            <a:off x="4195763" y="4921250"/>
            <a:ext cx="19431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21" name="Rectangle 1601" descr="Cell blocks"/>
          <p:cNvSpPr>
            <a:spLocks noChangeArrowheads="1"/>
          </p:cNvSpPr>
          <p:nvPr/>
        </p:nvSpPr>
        <p:spPr bwMode="auto">
          <a:xfrm>
            <a:off x="182563" y="5187950"/>
            <a:ext cx="8766175" cy="113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882" name="Text Box 1562"/>
          <p:cNvSpPr txBox="1">
            <a:spLocks noChangeArrowheads="1"/>
          </p:cNvSpPr>
          <p:nvPr/>
        </p:nvSpPr>
        <p:spPr bwMode="auto">
          <a:xfrm>
            <a:off x="214313" y="5397500"/>
            <a:ext cx="17335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ahoma" charset="0"/>
              </a:rPr>
              <a:t>Downy mildew</a:t>
            </a:r>
          </a:p>
        </p:txBody>
      </p:sp>
      <p:sp>
        <p:nvSpPr>
          <p:cNvPr id="185890" name="Line 1570" descr="Arrow"/>
          <p:cNvSpPr>
            <a:spLocks noChangeShapeType="1"/>
          </p:cNvSpPr>
          <p:nvPr/>
        </p:nvSpPr>
        <p:spPr bwMode="auto">
          <a:xfrm>
            <a:off x="2605088" y="5497513"/>
            <a:ext cx="6210300" cy="7937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899" name="Line 1579" descr="Arrow"/>
          <p:cNvSpPr>
            <a:spLocks noChangeShapeType="1"/>
          </p:cNvSpPr>
          <p:nvPr/>
        </p:nvSpPr>
        <p:spPr bwMode="auto">
          <a:xfrm>
            <a:off x="2601913" y="5780088"/>
            <a:ext cx="3375025" cy="47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Arrow</a:t>
            </a:r>
          </a:p>
        </p:txBody>
      </p:sp>
      <p:sp>
        <p:nvSpPr>
          <p:cNvPr id="185891" name="Line 1571" descr="Arrow"/>
          <p:cNvSpPr>
            <a:spLocks noChangeShapeType="1"/>
          </p:cNvSpPr>
          <p:nvPr/>
        </p:nvSpPr>
        <p:spPr bwMode="auto">
          <a:xfrm flipV="1">
            <a:off x="4192588" y="6042025"/>
            <a:ext cx="1633537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22" name="Line 1602" descr="Line"/>
          <p:cNvSpPr>
            <a:spLocks noChangeShapeType="1"/>
          </p:cNvSpPr>
          <p:nvPr/>
        </p:nvSpPr>
        <p:spPr bwMode="auto">
          <a:xfrm>
            <a:off x="1885950" y="113823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24" name="Line 1604" descr="Line"/>
          <p:cNvSpPr>
            <a:spLocks noChangeShapeType="1"/>
          </p:cNvSpPr>
          <p:nvPr/>
        </p:nvSpPr>
        <p:spPr bwMode="auto">
          <a:xfrm>
            <a:off x="2571750" y="113823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25" name="Line 1605" descr="Line"/>
          <p:cNvSpPr>
            <a:spLocks noChangeShapeType="1"/>
          </p:cNvSpPr>
          <p:nvPr/>
        </p:nvSpPr>
        <p:spPr bwMode="auto">
          <a:xfrm>
            <a:off x="3192463" y="113823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26" name="Line 1606" descr="Line"/>
          <p:cNvSpPr>
            <a:spLocks noChangeShapeType="1"/>
          </p:cNvSpPr>
          <p:nvPr/>
        </p:nvSpPr>
        <p:spPr bwMode="auto">
          <a:xfrm>
            <a:off x="3937000" y="1127125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27" name="Line 1607" descr="Line"/>
          <p:cNvSpPr>
            <a:spLocks noChangeShapeType="1"/>
          </p:cNvSpPr>
          <p:nvPr/>
        </p:nvSpPr>
        <p:spPr bwMode="auto">
          <a:xfrm>
            <a:off x="4972050" y="113823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28" name="Line 1608" descr="Line"/>
          <p:cNvSpPr>
            <a:spLocks noChangeShapeType="1"/>
          </p:cNvSpPr>
          <p:nvPr/>
        </p:nvSpPr>
        <p:spPr bwMode="auto">
          <a:xfrm>
            <a:off x="5843588" y="113823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29" name="Line 1609" descr="Line"/>
          <p:cNvSpPr>
            <a:spLocks noChangeShapeType="1"/>
          </p:cNvSpPr>
          <p:nvPr/>
        </p:nvSpPr>
        <p:spPr bwMode="auto">
          <a:xfrm>
            <a:off x="6550025" y="113823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30" name="Line 1610" descr="Line"/>
          <p:cNvSpPr>
            <a:spLocks noChangeShapeType="1"/>
          </p:cNvSpPr>
          <p:nvPr/>
        </p:nvSpPr>
        <p:spPr bwMode="auto">
          <a:xfrm>
            <a:off x="7334250" y="113823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31" name="Line 1611" descr="Line"/>
          <p:cNvSpPr>
            <a:spLocks noChangeShapeType="1"/>
          </p:cNvSpPr>
          <p:nvPr/>
        </p:nvSpPr>
        <p:spPr bwMode="auto">
          <a:xfrm>
            <a:off x="8126413" y="1138238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32" name="Rectangle 1612" descr="Cell block"/>
          <p:cNvSpPr>
            <a:spLocks noChangeArrowheads="1"/>
          </p:cNvSpPr>
          <p:nvPr/>
        </p:nvSpPr>
        <p:spPr bwMode="auto">
          <a:xfrm>
            <a:off x="3948113" y="1139825"/>
            <a:ext cx="2611437" cy="5192713"/>
          </a:xfrm>
          <a:prstGeom prst="rect">
            <a:avLst/>
          </a:prstGeom>
          <a:solidFill>
            <a:srgbClr val="009900">
              <a:alpha val="21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36" name="AutoShape 1616" descr="Four to five weeks"/>
          <p:cNvSpPr>
            <a:spLocks/>
          </p:cNvSpPr>
          <p:nvPr/>
        </p:nvSpPr>
        <p:spPr bwMode="auto">
          <a:xfrm rot="-5400000">
            <a:off x="5205413" y="5470525"/>
            <a:ext cx="171450" cy="2003425"/>
          </a:xfrm>
          <a:prstGeom prst="leftBrace">
            <a:avLst>
              <a:gd name="adj1" fmla="val 973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5937" name="Text Box 1617"/>
          <p:cNvSpPr txBox="1">
            <a:spLocks noChangeArrowheads="1"/>
          </p:cNvSpPr>
          <p:nvPr/>
        </p:nvSpPr>
        <p:spPr bwMode="auto">
          <a:xfrm>
            <a:off x="4767263" y="6491288"/>
            <a:ext cx="1109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Tahoma" charset="0"/>
              </a:rPr>
              <a:t>4-5 weeks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68" y="195781"/>
            <a:ext cx="8229600" cy="66137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ahoma" charset="0"/>
              </a:rPr>
              <a:t>Infection risk in Michigan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7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2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0488"/>
            <a:ext cx="8229600" cy="4927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Protectants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On surface of plant - kill fungal spores as they germinate, therefore:</a:t>
            </a:r>
          </a:p>
          <a:p>
            <a:pPr lvl="2" eaLnBrk="1" hangingPunct="1">
              <a:defRPr/>
            </a:pPr>
            <a:r>
              <a:rPr lang="en-US" i="1" dirty="0" smtClean="0">
                <a:solidFill>
                  <a:schemeClr val="tx1"/>
                </a:solidFill>
              </a:rPr>
              <a:t>Preventative only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Kill by poisoning several sites in fungus, therefore:</a:t>
            </a:r>
          </a:p>
          <a:p>
            <a:pPr lvl="2" eaLnBrk="1" hangingPunct="1">
              <a:defRPr/>
            </a:pPr>
            <a:r>
              <a:rPr lang="en-US" i="1" dirty="0" smtClean="0">
                <a:solidFill>
                  <a:schemeClr val="tx1"/>
                </a:solidFill>
              </a:rPr>
              <a:t>Less likely for resistance to develop</a:t>
            </a:r>
            <a:endParaRPr lang="en-US" i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b="1" dirty="0" err="1">
                <a:solidFill>
                  <a:schemeClr val="tx1"/>
                </a:solidFill>
              </a:rPr>
              <a:t>Systemics</a:t>
            </a:r>
            <a:endParaRPr lang="en-US" b="1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Absorbed into plant and kill fungus as it penetrates the plant.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Generally a single-mode poison:</a:t>
            </a:r>
          </a:p>
          <a:p>
            <a:pPr lvl="2" eaLnBrk="1" hangingPunct="1">
              <a:defRPr/>
            </a:pPr>
            <a:r>
              <a:rPr lang="en-US" i="1" dirty="0">
                <a:solidFill>
                  <a:schemeClr val="tx1"/>
                </a:solidFill>
              </a:rPr>
              <a:t>resistance more </a:t>
            </a:r>
            <a:r>
              <a:rPr lang="en-US" i="1" dirty="0" smtClean="0">
                <a:solidFill>
                  <a:schemeClr val="tx1"/>
                </a:solidFill>
              </a:rPr>
              <a:t>likely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2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Modes of Action</a:t>
            </a:r>
          </a:p>
        </p:txBody>
      </p:sp>
      <p:sp>
        <p:nvSpPr>
          <p:cNvPr id="130051" name="TextBox 1"/>
          <p:cNvSpPr txBox="1">
            <a:spLocks noChangeArrowheads="1"/>
          </p:cNvSpPr>
          <p:nvPr/>
        </p:nvSpPr>
        <p:spPr bwMode="auto">
          <a:xfrm>
            <a:off x="1708150" y="1917700"/>
            <a:ext cx="5624513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/>
              <a:t>FRAC code:</a:t>
            </a:r>
          </a:p>
          <a:p>
            <a:pPr algn="ctr" eaLnBrk="1" hangingPunct="1"/>
            <a:r>
              <a:rPr lang="en-US"/>
              <a:t>Fungicide Resistance Action Committee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0488"/>
            <a:ext cx="8229600" cy="4927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Rotate FRAC codes throughout the season!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Especially with systemic fungicides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2"/>
          <p:cNvSpPr>
            <a:spLocks noGrp="1"/>
          </p:cNvSpPr>
          <p:nvPr>
            <p:ph type="title"/>
          </p:nvPr>
        </p:nvSpPr>
        <p:spPr bwMode="auto">
          <a:xfrm>
            <a:off x="457200" y="658813"/>
            <a:ext cx="8229600" cy="701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 Black" charset="0"/>
                <a:ea typeface="ＭＳ Ｐゴシック" charset="0"/>
                <a:cs typeface="ＭＳ Ｐゴシック" charset="0"/>
              </a:rPr>
              <a:t>Types of Fungicides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0488"/>
            <a:ext cx="8229600" cy="4927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Protectants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On surface of plant - kill fungal spores as they germinate, therefore:</a:t>
            </a:r>
          </a:p>
          <a:p>
            <a:pPr lvl="2" eaLnBrk="1" hangingPunct="1">
              <a:defRPr/>
            </a:pPr>
            <a:r>
              <a:rPr lang="en-US" i="1" dirty="0" smtClean="0">
                <a:solidFill>
                  <a:schemeClr val="tx1"/>
                </a:solidFill>
              </a:rPr>
              <a:t>Preventative only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Kill by poisoning several sites in fungus, therefore:</a:t>
            </a:r>
          </a:p>
          <a:p>
            <a:pPr lvl="2" eaLnBrk="1" hangingPunct="1">
              <a:defRPr/>
            </a:pPr>
            <a:r>
              <a:rPr lang="en-US" i="1" dirty="0" smtClean="0">
                <a:solidFill>
                  <a:schemeClr val="tx1"/>
                </a:solidFill>
              </a:rPr>
              <a:t>Less likely for resistance to develop</a:t>
            </a:r>
          </a:p>
        </p:txBody>
      </p:sp>
    </p:spTree>
    <p:extLst>
      <p:ext uri="{BB962C8B-B14F-4D97-AF65-F5344CB8AC3E}">
        <p14:creationId xmlns:p14="http://schemas.microsoft.com/office/powerpoint/2010/main" val="7349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3455</TotalTime>
  <Words>1963</Words>
  <Application>Microsoft Office PowerPoint</Application>
  <PresentationFormat>On-screen Show (4:3)</PresentationFormat>
  <Paragraphs>638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Arial Black</vt:lpstr>
      <vt:lpstr>Calibri</vt:lpstr>
      <vt:lpstr>Tahoma</vt:lpstr>
      <vt:lpstr>Wingdings</vt:lpstr>
      <vt:lpstr>Black</vt:lpstr>
      <vt:lpstr>Bloom Time  Grape Disease Control   June 11, 2015</vt:lpstr>
      <vt:lpstr>Bloom time</vt:lpstr>
      <vt:lpstr>Bloom time</vt:lpstr>
      <vt:lpstr>Bloom time</vt:lpstr>
      <vt:lpstr>Cluster susceptibility</vt:lpstr>
      <vt:lpstr>Infection risk in Michigan</vt:lpstr>
      <vt:lpstr>Types of Fungicides</vt:lpstr>
      <vt:lpstr>Modes of Action</vt:lpstr>
      <vt:lpstr>Types of Fungicides</vt:lpstr>
      <vt:lpstr>Types of Fungicides</vt:lpstr>
      <vt:lpstr>Types of Fungicides</vt:lpstr>
      <vt:lpstr>Types of Fungicides Materials</vt:lpstr>
      <vt:lpstr>What is compost tea?</vt:lpstr>
      <vt:lpstr>Compost Tea</vt:lpstr>
      <vt:lpstr>Compost Tea</vt:lpstr>
      <vt:lpstr>Compost Tea</vt:lpstr>
      <vt:lpstr>Compost Teas</vt:lpstr>
      <vt:lpstr>Compost Teas</vt:lpstr>
      <vt:lpstr>Types of Materials</vt:lpstr>
      <vt:lpstr>Types of Fungicides</vt:lpstr>
      <vt:lpstr>Types of Fungicides</vt:lpstr>
      <vt:lpstr>Types of Fungicides</vt:lpstr>
      <vt:lpstr>Types of Fungicides</vt:lpstr>
      <vt:lpstr>Types of Fungicides</vt:lpstr>
      <vt:lpstr>Types of Fungicides</vt:lpstr>
      <vt:lpstr>Types of Fungicides</vt:lpstr>
      <vt:lpstr>DISEASE PRESSURE DURING BLOOM TIME</vt:lpstr>
      <vt:lpstr>Powdery Mildew</vt:lpstr>
      <vt:lpstr>Powdery Mildew</vt:lpstr>
      <vt:lpstr>Powdery Mildew</vt:lpstr>
      <vt:lpstr>Downy Mildew</vt:lpstr>
      <vt:lpstr>Downy Mildew</vt:lpstr>
      <vt:lpstr>Downy Mildew</vt:lpstr>
      <vt:lpstr>Black Rot</vt:lpstr>
      <vt:lpstr>Black Rot</vt:lpstr>
      <vt:lpstr>Black Rot</vt:lpstr>
      <vt:lpstr>Phomopsis</vt:lpstr>
      <vt:lpstr>Phomopsis</vt:lpstr>
      <vt:lpstr>Phomopsis</vt:lpstr>
      <vt:lpstr>Botrytis</vt:lpstr>
      <vt:lpstr>Botrytis</vt:lpstr>
      <vt:lpstr>Questions? Comments? Corrections? Observations?</vt:lpstr>
      <vt:lpstr>Sources, and Further Reading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Baughman</dc:creator>
  <cp:lastModifiedBy>Fournier, Mallory</cp:lastModifiedBy>
  <cp:revision>130</cp:revision>
  <dcterms:created xsi:type="dcterms:W3CDTF">2015-04-13T14:56:57Z</dcterms:created>
  <dcterms:modified xsi:type="dcterms:W3CDTF">2015-07-29T18:16:01Z</dcterms:modified>
</cp:coreProperties>
</file>