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256" r:id="rId2"/>
    <p:sldId id="30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Lst>
  <p:sldSz cx="9144000" cy="6858000" type="screen4x3"/>
  <p:notesSz cx="7010400" cy="9296400"/>
  <p:embeddedFontLst>
    <p:embeddedFont>
      <p:font typeface="Georgia" panose="02040502050405020303" pitchFamily="18" charset="0"/>
      <p:regular r:id="rId53"/>
      <p:bold r:id="rId54"/>
      <p:italic r:id="rId55"/>
      <p:boldItalic r:id="rId56"/>
    </p:embeddedFont>
    <p:embeddedFont>
      <p:font typeface="Libre Franklin" pitchFamily="2" charset="77"/>
      <p:regular r:id="rId57"/>
      <p:bold r:id="rId58"/>
      <p:italic r:id="rId59"/>
      <p:boldItalic r:id="rId60"/>
    </p:embeddedFont>
    <p:embeddedFont>
      <p:font typeface="Verdana" panose="020B060403050404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hFvDG/CKaEm50e61x9rB3nWziSK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904" y="176"/>
      </p:cViewPr>
      <p:guideLst>
        <p:guide orient="horz" pos="2160"/>
        <p:guide pos="288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6888" cy="465138"/>
          </a:xfrm>
          <a:prstGeom prst="rect">
            <a:avLst/>
          </a:prstGeom>
          <a:noFill/>
          <a:ln>
            <a:noFill/>
          </a:ln>
        </p:spPr>
        <p:txBody>
          <a:bodyPr spcFirstLastPara="1" wrap="square" lIns="92800" tIns="46400" rIns="92800" bIns="464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1925" y="0"/>
            <a:ext cx="3036888" cy="465138"/>
          </a:xfrm>
          <a:prstGeom prst="rect">
            <a:avLst/>
          </a:prstGeom>
          <a:noFill/>
          <a:ln>
            <a:noFill/>
          </a:ln>
        </p:spPr>
        <p:txBody>
          <a:bodyPr spcFirstLastPara="1" wrap="square" lIns="92800" tIns="46400" rIns="92800" bIns="464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5" y="4414838"/>
            <a:ext cx="5607050" cy="4184650"/>
          </a:xfrm>
          <a:prstGeom prst="rect">
            <a:avLst/>
          </a:prstGeom>
          <a:noFill/>
          <a:ln>
            <a:noFill/>
          </a:ln>
        </p:spPr>
        <p:txBody>
          <a:bodyPr spcFirstLastPara="1" wrap="square" lIns="92800" tIns="46400" rIns="92800" bIns="464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6888" cy="465138"/>
          </a:xfrm>
          <a:prstGeom prst="rect">
            <a:avLst/>
          </a:prstGeom>
          <a:noFill/>
          <a:ln>
            <a:noFill/>
          </a:ln>
        </p:spPr>
        <p:txBody>
          <a:bodyPr spcFirstLastPara="1" wrap="square" lIns="92800" tIns="46400" rIns="92800" bIns="464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1925" y="8829675"/>
            <a:ext cx="3036888" cy="465138"/>
          </a:xfrm>
          <a:prstGeom prst="rect">
            <a:avLst/>
          </a:prstGeom>
          <a:noFill/>
          <a:ln>
            <a:noFill/>
          </a:ln>
        </p:spPr>
        <p:txBody>
          <a:bodyPr spcFirstLastPara="1" wrap="square" lIns="92800" tIns="46400" rIns="92800" bIns="464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1: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40" name="Google Shape;40;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0: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113" name="Google Shape;113;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1: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121" name="Google Shape;121;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2: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129" name="Google Shape;129;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3: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137" name="Google Shape;137;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4: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145" name="Google Shape;145;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5: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154" name="Google Shape;154;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6: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162" name="Google Shape;162;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7: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170" name="Google Shape;170;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8: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179" name="Google Shape;179;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9: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189" name="Google Shape;189;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48" name="Google Shape;48;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0: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199" name="Google Shape;199;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1: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207" name="Google Shape;207;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2: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215" name="Google Shape;215;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3: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223" name="Google Shape;223;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4: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231" name="Google Shape;231;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5: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241" name="Google Shape;241;p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6: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251" name="Google Shape;251;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7: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261" name="Google Shape;261;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8: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268" name="Google Shape;268;p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9: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278" name="Google Shape;278;p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59" name="Google Shape;59;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0: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286" name="Google Shape;286;p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1: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294" name="Google Shape;294;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2: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302" name="Google Shape;302;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3: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310" name="Google Shape;310;p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4: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320" name="Google Shape;320;p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5: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328" name="Google Shape;328;p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6: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336" name="Google Shape;336;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7: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344" name="Google Shape;344;p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8: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352" name="Google Shape;352;p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9: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360" name="Google Shape;360;p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65" name="Google Shape;65;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0: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370" name="Google Shape;370;p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41: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376" name="Google Shape;376;p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42: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388" name="Google Shape;388;p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3: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400" name="Google Shape;400;p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4: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412" name="Google Shape;412;p4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5: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424" name="Google Shape;424;p4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6: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436" name="Google Shape;436;p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7: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446" name="Google Shape;446;p4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8: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458" name="Google Shape;458;p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9: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470" name="Google Shape;470;p4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5: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73" name="Google Shape;73;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6: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81" name="Google Shape;81;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7: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89" name="Google Shape;89;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8: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97" name="Google Shape;97;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9:notes"/>
          <p:cNvSpPr txBox="1">
            <a:spLocks noGrp="1"/>
          </p:cNvSpPr>
          <p:nvPr>
            <p:ph type="body" idx="1"/>
          </p:nvPr>
        </p:nvSpPr>
        <p:spPr>
          <a:xfrm>
            <a:off x="701675" y="4414838"/>
            <a:ext cx="5607050" cy="4184650"/>
          </a:xfrm>
          <a:prstGeom prst="rect">
            <a:avLst/>
          </a:prstGeom>
        </p:spPr>
        <p:txBody>
          <a:bodyPr spcFirstLastPara="1" wrap="square" lIns="92800" tIns="46400" rIns="92800" bIns="46400" anchor="t" anchorCtr="0">
            <a:noAutofit/>
          </a:bodyPr>
          <a:lstStyle/>
          <a:p>
            <a:pPr marL="0" lvl="0" indent="0" algn="l" rtl="0">
              <a:spcBef>
                <a:spcPts val="360"/>
              </a:spcBef>
              <a:spcAft>
                <a:spcPts val="0"/>
              </a:spcAft>
              <a:buNone/>
            </a:pPr>
            <a:endParaRPr/>
          </a:p>
        </p:txBody>
      </p:sp>
      <p:sp>
        <p:nvSpPr>
          <p:cNvPr id="105" name="Google Shape;105;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head with Content">
  <p:cSld name="Subhead with Content">
    <p:spTree>
      <p:nvGrpSpPr>
        <p:cNvPr id="1" name="Shape 11"/>
        <p:cNvGrpSpPr/>
        <p:nvPr/>
      </p:nvGrpSpPr>
      <p:grpSpPr>
        <a:xfrm>
          <a:off x="0" y="0"/>
          <a:ext cx="0" cy="0"/>
          <a:chOff x="0" y="0"/>
          <a:chExt cx="0" cy="0"/>
        </a:xfrm>
      </p:grpSpPr>
      <p:cxnSp>
        <p:nvCxnSpPr>
          <p:cNvPr id="12" name="Google Shape;12;p51"/>
          <p:cNvCxnSpPr/>
          <p:nvPr/>
        </p:nvCxnSpPr>
        <p:spPr>
          <a:xfrm>
            <a:off x="409421" y="739482"/>
            <a:ext cx="5134919" cy="0"/>
          </a:xfrm>
          <a:prstGeom prst="straightConnector1">
            <a:avLst/>
          </a:prstGeom>
          <a:noFill/>
          <a:ln w="25400" cap="flat" cmpd="sng">
            <a:solidFill>
              <a:srgbClr val="DA291C"/>
            </a:solidFill>
            <a:prstDash val="solid"/>
            <a:round/>
            <a:headEnd type="none" w="sm" len="sm"/>
            <a:tailEnd type="none" w="sm" len="sm"/>
          </a:ln>
        </p:spPr>
      </p:cxnSp>
      <p:sp>
        <p:nvSpPr>
          <p:cNvPr id="13" name="Google Shape;13;p51"/>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04C97"/>
              </a:buClr>
              <a:buSzPts val="2400"/>
              <a:buFont typeface="Georgia"/>
              <a:buNone/>
              <a:defRPr sz="2400" b="1" i="0" u="none" strike="noStrike" cap="none">
                <a:solidFill>
                  <a:srgbClr val="004C97"/>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51"/>
          <p:cNvSpPr txBox="1">
            <a:spLocks noGrp="1"/>
          </p:cNvSpPr>
          <p:nvPr>
            <p:ph type="body" idx="1"/>
          </p:nvPr>
        </p:nvSpPr>
        <p:spPr>
          <a:xfrm>
            <a:off x="2182813" y="1305328"/>
            <a:ext cx="4778375" cy="59459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800"/>
              </a:spcBef>
              <a:spcAft>
                <a:spcPts val="0"/>
              </a:spcAft>
              <a:buClr>
                <a:srgbClr val="DA291C"/>
              </a:buClr>
              <a:buSzPts val="2400"/>
              <a:buFont typeface="Arial"/>
              <a:buNone/>
              <a:defRPr sz="2400" b="0" i="0" u="none" strike="noStrike" cap="none">
                <a:solidFill>
                  <a:srgbClr val="DA291C"/>
                </a:solidFill>
                <a:latin typeface="Verdana"/>
                <a:ea typeface="Verdana"/>
                <a:cs typeface="Verdana"/>
                <a:sym typeface="Verdana"/>
              </a:defRPr>
            </a:lvl1pPr>
            <a:lvl2pPr marL="914400" marR="0" lvl="1"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2pPr>
            <a:lvl3pPr marL="1371600" marR="0" lvl="2"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3pPr>
            <a:lvl4pPr marL="1828800" marR="0" lvl="3"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4pPr>
            <a:lvl5pPr marL="2286000" marR="0" lvl="4"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5pPr>
            <a:lvl6pPr marL="2743200" marR="0" lvl="5"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15" name="Google Shape;15;p51"/>
          <p:cNvSpPr txBox="1">
            <a:spLocks noGrp="1"/>
          </p:cNvSpPr>
          <p:nvPr>
            <p:ph type="body" idx="2"/>
          </p:nvPr>
        </p:nvSpPr>
        <p:spPr>
          <a:xfrm>
            <a:off x="457200" y="2194560"/>
            <a:ext cx="8229600" cy="39316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800"/>
              </a:spcBef>
              <a:spcAft>
                <a:spcPts val="0"/>
              </a:spcAft>
              <a:buClr>
                <a:srgbClr val="7F7F7F"/>
              </a:buClr>
              <a:buSzPts val="2000"/>
              <a:buFont typeface="Arial"/>
              <a:buNone/>
              <a:defRPr sz="2000" b="0" i="0" u="none" strike="noStrike" cap="none">
                <a:solidFill>
                  <a:srgbClr val="7F7F7F"/>
                </a:solidFill>
                <a:latin typeface="Verdana"/>
                <a:ea typeface="Verdana"/>
                <a:cs typeface="Verdana"/>
                <a:sym typeface="Verdana"/>
              </a:defRPr>
            </a:lvl1pPr>
            <a:lvl2pPr marL="914400" marR="0" lvl="1" indent="-330200" algn="l" rtl="0">
              <a:spcBef>
                <a:spcPts val="300"/>
              </a:spcBef>
              <a:spcAft>
                <a:spcPts val="0"/>
              </a:spcAft>
              <a:buClr>
                <a:schemeClr val="accent2"/>
              </a:buClr>
              <a:buSzPts val="1600"/>
              <a:buFont typeface="Noto Sans Symbols"/>
              <a:buChar char="▪"/>
              <a:defRPr sz="1600" b="0" i="0" u="none" strike="noStrike" cap="none">
                <a:solidFill>
                  <a:srgbClr val="000000"/>
                </a:solidFill>
                <a:latin typeface="Verdana"/>
                <a:ea typeface="Verdana"/>
                <a:cs typeface="Verdana"/>
                <a:sym typeface="Verdana"/>
              </a:defRPr>
            </a:lvl2pPr>
            <a:lvl3pPr marL="1371600" marR="0" lvl="2" indent="-330200" algn="l" rtl="0">
              <a:spcBef>
                <a:spcPts val="300"/>
              </a:spcBef>
              <a:spcAft>
                <a:spcPts val="0"/>
              </a:spcAft>
              <a:buClr>
                <a:schemeClr val="accent2"/>
              </a:buClr>
              <a:buSzPts val="1600"/>
              <a:buFont typeface="Noto Sans Symbols"/>
              <a:buChar char="▪"/>
              <a:defRPr sz="1600" b="0" i="0" u="none" strike="noStrike" cap="none">
                <a:solidFill>
                  <a:srgbClr val="000000"/>
                </a:solidFill>
                <a:latin typeface="Verdana"/>
                <a:ea typeface="Verdana"/>
                <a:cs typeface="Verdana"/>
                <a:sym typeface="Verdana"/>
              </a:defRPr>
            </a:lvl3pPr>
            <a:lvl4pPr marL="1828800" marR="0" lvl="3" indent="-330200" algn="l" rtl="0">
              <a:spcBef>
                <a:spcPts val="300"/>
              </a:spcBef>
              <a:spcAft>
                <a:spcPts val="0"/>
              </a:spcAft>
              <a:buClr>
                <a:schemeClr val="accent2"/>
              </a:buClr>
              <a:buSzPts val="1600"/>
              <a:buFont typeface="Noto Sans Symbols"/>
              <a:buChar char="▪"/>
              <a:defRPr sz="1600" b="0" i="0" u="none" strike="noStrike" cap="none">
                <a:solidFill>
                  <a:srgbClr val="000000"/>
                </a:solidFill>
                <a:latin typeface="Verdana"/>
                <a:ea typeface="Verdana"/>
                <a:cs typeface="Verdana"/>
                <a:sym typeface="Verdana"/>
              </a:defRPr>
            </a:lvl4pPr>
            <a:lvl5pPr marL="2286000" marR="0" lvl="4" indent="-330200" algn="l" rtl="0">
              <a:spcBef>
                <a:spcPts val="300"/>
              </a:spcBef>
              <a:spcAft>
                <a:spcPts val="0"/>
              </a:spcAft>
              <a:buClr>
                <a:schemeClr val="accent2"/>
              </a:buClr>
              <a:buSzPts val="1600"/>
              <a:buFont typeface="Noto Sans Symbols"/>
              <a:buChar char="▪"/>
              <a:defRPr sz="1600" b="0" i="0" u="none" strike="noStrike" cap="none">
                <a:solidFill>
                  <a:srgbClr val="000000"/>
                </a:solidFill>
                <a:latin typeface="Verdana"/>
                <a:ea typeface="Verdana"/>
                <a:cs typeface="Verdana"/>
                <a:sym typeface="Verdana"/>
              </a:defRPr>
            </a:lvl5pPr>
            <a:lvl6pPr marL="2743200" marR="0" lvl="5"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9pPr>
          </a:lstStyle>
          <a:p>
            <a:endParaRPr/>
          </a:p>
        </p:txBody>
      </p:sp>
      <p:pic>
        <p:nvPicPr>
          <p:cNvPr id="16" name="Google Shape;16;p51" descr="NationalFFA_Emblem_R_3C_RGB.png"/>
          <p:cNvPicPr preferRelativeResize="0"/>
          <p:nvPr/>
        </p:nvPicPr>
        <p:blipFill rotWithShape="1">
          <a:blip r:embed="rId2">
            <a:alphaModFix/>
          </a:blip>
          <a:srcRect/>
          <a:stretch/>
        </p:blipFill>
        <p:spPr>
          <a:xfrm>
            <a:off x="7874001" y="78163"/>
            <a:ext cx="1095621" cy="131598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head with Bullet List">
  <p:cSld name="Subhead with Bullet List">
    <p:spTree>
      <p:nvGrpSpPr>
        <p:cNvPr id="1" name="Shape 17"/>
        <p:cNvGrpSpPr/>
        <p:nvPr/>
      </p:nvGrpSpPr>
      <p:grpSpPr>
        <a:xfrm>
          <a:off x="0" y="0"/>
          <a:ext cx="0" cy="0"/>
          <a:chOff x="0" y="0"/>
          <a:chExt cx="0" cy="0"/>
        </a:xfrm>
      </p:grpSpPr>
      <p:sp>
        <p:nvSpPr>
          <p:cNvPr id="18" name="Google Shape;18;p52"/>
          <p:cNvSpPr txBox="1">
            <a:spLocks noGrp="1"/>
          </p:cNvSpPr>
          <p:nvPr>
            <p:ph type="body" idx="1"/>
          </p:nvPr>
        </p:nvSpPr>
        <p:spPr>
          <a:xfrm>
            <a:off x="457200" y="2194560"/>
            <a:ext cx="8229600" cy="3931603"/>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800"/>
              </a:spcBef>
              <a:spcAft>
                <a:spcPts val="0"/>
              </a:spcAft>
              <a:buClr>
                <a:srgbClr val="7F7F7F"/>
              </a:buClr>
              <a:buSzPts val="2000"/>
              <a:buFont typeface="Arial"/>
              <a:buChar char="•"/>
              <a:defRPr sz="2000" b="0" i="0" u="none" strike="noStrike" cap="none">
                <a:solidFill>
                  <a:srgbClr val="7F7F7F"/>
                </a:solidFill>
                <a:latin typeface="Verdana"/>
                <a:ea typeface="Verdana"/>
                <a:cs typeface="Verdana"/>
                <a:sym typeface="Verdana"/>
              </a:defRPr>
            </a:lvl1pPr>
            <a:lvl2pPr marL="914400" marR="0" lvl="1" indent="-330200" algn="l" rtl="0">
              <a:spcBef>
                <a:spcPts val="300"/>
              </a:spcBef>
              <a:spcAft>
                <a:spcPts val="0"/>
              </a:spcAft>
              <a:buClr>
                <a:schemeClr val="accent2"/>
              </a:buClr>
              <a:buSzPts val="1600"/>
              <a:buFont typeface="Noto Sans Symbols"/>
              <a:buChar char="▪"/>
              <a:defRPr sz="1600" b="0" i="0" u="none" strike="noStrike" cap="none">
                <a:solidFill>
                  <a:srgbClr val="000000"/>
                </a:solidFill>
                <a:latin typeface="Verdana"/>
                <a:ea typeface="Verdana"/>
                <a:cs typeface="Verdana"/>
                <a:sym typeface="Verdana"/>
              </a:defRPr>
            </a:lvl2pPr>
            <a:lvl3pPr marL="1371600" marR="0" lvl="2" indent="-330200" algn="l" rtl="0">
              <a:spcBef>
                <a:spcPts val="300"/>
              </a:spcBef>
              <a:spcAft>
                <a:spcPts val="0"/>
              </a:spcAft>
              <a:buClr>
                <a:schemeClr val="accent2"/>
              </a:buClr>
              <a:buSzPts val="1600"/>
              <a:buFont typeface="Noto Sans Symbols"/>
              <a:buChar char="▪"/>
              <a:defRPr sz="1600" b="0" i="0" u="none" strike="noStrike" cap="none">
                <a:solidFill>
                  <a:srgbClr val="000000"/>
                </a:solidFill>
                <a:latin typeface="Verdana"/>
                <a:ea typeface="Verdana"/>
                <a:cs typeface="Verdana"/>
                <a:sym typeface="Verdana"/>
              </a:defRPr>
            </a:lvl3pPr>
            <a:lvl4pPr marL="1828800" marR="0" lvl="3" indent="-330200" algn="l" rtl="0">
              <a:spcBef>
                <a:spcPts val="300"/>
              </a:spcBef>
              <a:spcAft>
                <a:spcPts val="0"/>
              </a:spcAft>
              <a:buClr>
                <a:schemeClr val="accent2"/>
              </a:buClr>
              <a:buSzPts val="1600"/>
              <a:buFont typeface="Noto Sans Symbols"/>
              <a:buChar char="▪"/>
              <a:defRPr sz="1600" b="0" i="0" u="none" strike="noStrike" cap="none">
                <a:solidFill>
                  <a:srgbClr val="000000"/>
                </a:solidFill>
                <a:latin typeface="Verdana"/>
                <a:ea typeface="Verdana"/>
                <a:cs typeface="Verdana"/>
                <a:sym typeface="Verdana"/>
              </a:defRPr>
            </a:lvl4pPr>
            <a:lvl5pPr marL="2286000" marR="0" lvl="4" indent="-330200" algn="l" rtl="0">
              <a:spcBef>
                <a:spcPts val="300"/>
              </a:spcBef>
              <a:spcAft>
                <a:spcPts val="0"/>
              </a:spcAft>
              <a:buClr>
                <a:schemeClr val="accent2"/>
              </a:buClr>
              <a:buSzPts val="1600"/>
              <a:buFont typeface="Noto Sans Symbols"/>
              <a:buChar char="▪"/>
              <a:defRPr sz="1600" b="0" i="0" u="none" strike="noStrike" cap="none">
                <a:solidFill>
                  <a:srgbClr val="000000"/>
                </a:solidFill>
                <a:latin typeface="Verdana"/>
                <a:ea typeface="Verdana"/>
                <a:cs typeface="Verdana"/>
                <a:sym typeface="Verdana"/>
              </a:defRPr>
            </a:lvl5pPr>
            <a:lvl6pPr marL="2743200" marR="0" lvl="5"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9pPr>
          </a:lstStyle>
          <a:p>
            <a:endParaRPr/>
          </a:p>
        </p:txBody>
      </p:sp>
      <p:pic>
        <p:nvPicPr>
          <p:cNvPr id="19" name="Google Shape;19;p52" descr="NationalFFA_Emblem_R_3C_RGB.png"/>
          <p:cNvPicPr preferRelativeResize="0"/>
          <p:nvPr/>
        </p:nvPicPr>
        <p:blipFill rotWithShape="1">
          <a:blip r:embed="rId2">
            <a:alphaModFix/>
          </a:blip>
          <a:srcRect/>
          <a:stretch/>
        </p:blipFill>
        <p:spPr>
          <a:xfrm>
            <a:off x="7874001" y="78163"/>
            <a:ext cx="1095621" cy="1315989"/>
          </a:xfrm>
          <a:prstGeom prst="rect">
            <a:avLst/>
          </a:prstGeom>
          <a:noFill/>
          <a:ln>
            <a:noFill/>
          </a:ln>
        </p:spPr>
      </p:pic>
      <p:cxnSp>
        <p:nvCxnSpPr>
          <p:cNvPr id="20" name="Google Shape;20;p52"/>
          <p:cNvCxnSpPr/>
          <p:nvPr/>
        </p:nvCxnSpPr>
        <p:spPr>
          <a:xfrm>
            <a:off x="409421" y="739482"/>
            <a:ext cx="5134919" cy="0"/>
          </a:xfrm>
          <a:prstGeom prst="straightConnector1">
            <a:avLst/>
          </a:prstGeom>
          <a:noFill/>
          <a:ln w="25400" cap="flat" cmpd="sng">
            <a:solidFill>
              <a:srgbClr val="DA291C"/>
            </a:solidFill>
            <a:prstDash val="solid"/>
            <a:round/>
            <a:headEnd type="none" w="sm" len="sm"/>
            <a:tailEnd type="none" w="sm" len="sm"/>
          </a:ln>
        </p:spPr>
      </p:cxnSp>
      <p:sp>
        <p:nvSpPr>
          <p:cNvPr id="21" name="Google Shape;21;p52"/>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04C97"/>
              </a:buClr>
              <a:buSzPts val="2400"/>
              <a:buFont typeface="Georgia"/>
              <a:buNone/>
              <a:defRPr sz="2400" b="1" i="0" u="none" strike="noStrike" cap="none">
                <a:solidFill>
                  <a:srgbClr val="004C97"/>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52"/>
          <p:cNvSpPr txBox="1">
            <a:spLocks noGrp="1"/>
          </p:cNvSpPr>
          <p:nvPr>
            <p:ph type="body" idx="2"/>
          </p:nvPr>
        </p:nvSpPr>
        <p:spPr>
          <a:xfrm>
            <a:off x="2182813" y="1305328"/>
            <a:ext cx="4778375" cy="59459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800"/>
              </a:spcBef>
              <a:spcAft>
                <a:spcPts val="0"/>
              </a:spcAft>
              <a:buClr>
                <a:srgbClr val="DA291C"/>
              </a:buClr>
              <a:buSzPts val="2400"/>
              <a:buFont typeface="Arial"/>
              <a:buNone/>
              <a:defRPr sz="2400" b="0" i="0" u="none" strike="noStrike" cap="none">
                <a:solidFill>
                  <a:srgbClr val="DA291C"/>
                </a:solidFill>
                <a:latin typeface="Verdana"/>
                <a:ea typeface="Verdana"/>
                <a:cs typeface="Verdana"/>
                <a:sym typeface="Verdana"/>
              </a:defRPr>
            </a:lvl1pPr>
            <a:lvl2pPr marL="914400" marR="0" lvl="1"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2pPr>
            <a:lvl3pPr marL="1371600" marR="0" lvl="2"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3pPr>
            <a:lvl4pPr marL="1828800" marR="0" lvl="3"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4pPr>
            <a:lvl5pPr marL="2286000" marR="0" lvl="4"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5pPr>
            <a:lvl6pPr marL="2743200" marR="0" lvl="5"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dline with Content">
  <p:cSld name="Headline with Content">
    <p:spTree>
      <p:nvGrpSpPr>
        <p:cNvPr id="1" name="Shape 23"/>
        <p:cNvGrpSpPr/>
        <p:nvPr/>
      </p:nvGrpSpPr>
      <p:grpSpPr>
        <a:xfrm>
          <a:off x="0" y="0"/>
          <a:ext cx="0" cy="0"/>
          <a:chOff x="0" y="0"/>
          <a:chExt cx="0" cy="0"/>
        </a:xfrm>
      </p:grpSpPr>
      <p:sp>
        <p:nvSpPr>
          <p:cNvPr id="24" name="Google Shape;24;p53"/>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04C97"/>
              </a:buClr>
              <a:buSzPts val="2400"/>
              <a:buFont typeface="Georgia"/>
              <a:buNone/>
              <a:defRPr sz="2400" b="1" i="0" u="none" strike="noStrike" cap="none">
                <a:solidFill>
                  <a:srgbClr val="004C97"/>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53"/>
          <p:cNvSpPr txBox="1">
            <a:spLocks noGrp="1"/>
          </p:cNvSpPr>
          <p:nvPr>
            <p:ph type="body" idx="1"/>
          </p:nvPr>
        </p:nvSpPr>
        <p:spPr>
          <a:xfrm>
            <a:off x="457200" y="1818640"/>
            <a:ext cx="8229600" cy="40027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800"/>
              </a:spcBef>
              <a:spcAft>
                <a:spcPts val="0"/>
              </a:spcAft>
              <a:buClr>
                <a:srgbClr val="7F7F7F"/>
              </a:buClr>
              <a:buSzPts val="2000"/>
              <a:buFont typeface="Arial"/>
              <a:buNone/>
              <a:defRPr sz="2000" b="0" i="0" u="none" strike="noStrike" cap="none">
                <a:solidFill>
                  <a:srgbClr val="7F7F7F"/>
                </a:solidFill>
                <a:latin typeface="Verdana"/>
                <a:ea typeface="Verdana"/>
                <a:cs typeface="Verdana"/>
                <a:sym typeface="Verdana"/>
              </a:defRPr>
            </a:lvl1pPr>
            <a:lvl2pPr marL="914400" marR="0" lvl="1" indent="-330200" algn="l" rtl="0">
              <a:spcBef>
                <a:spcPts val="300"/>
              </a:spcBef>
              <a:spcAft>
                <a:spcPts val="0"/>
              </a:spcAft>
              <a:buClr>
                <a:schemeClr val="accent2"/>
              </a:buClr>
              <a:buSzPts val="1600"/>
              <a:buFont typeface="Noto Sans Symbols"/>
              <a:buChar char="▪"/>
              <a:defRPr sz="1600" b="0" i="0" u="none" strike="noStrike" cap="none">
                <a:solidFill>
                  <a:srgbClr val="000000"/>
                </a:solidFill>
                <a:latin typeface="Verdana"/>
                <a:ea typeface="Verdana"/>
                <a:cs typeface="Verdana"/>
                <a:sym typeface="Verdana"/>
              </a:defRPr>
            </a:lvl2pPr>
            <a:lvl3pPr marL="1371600" marR="0" lvl="2" indent="-330200" algn="l" rtl="0">
              <a:spcBef>
                <a:spcPts val="300"/>
              </a:spcBef>
              <a:spcAft>
                <a:spcPts val="0"/>
              </a:spcAft>
              <a:buClr>
                <a:schemeClr val="accent2"/>
              </a:buClr>
              <a:buSzPts val="1600"/>
              <a:buFont typeface="Noto Sans Symbols"/>
              <a:buChar char="▪"/>
              <a:defRPr sz="1600" b="0" i="0" u="none" strike="noStrike" cap="none">
                <a:solidFill>
                  <a:srgbClr val="000000"/>
                </a:solidFill>
                <a:latin typeface="Verdana"/>
                <a:ea typeface="Verdana"/>
                <a:cs typeface="Verdana"/>
                <a:sym typeface="Verdana"/>
              </a:defRPr>
            </a:lvl3pPr>
            <a:lvl4pPr marL="1828800" marR="0" lvl="3" indent="-330200" algn="l" rtl="0">
              <a:spcBef>
                <a:spcPts val="300"/>
              </a:spcBef>
              <a:spcAft>
                <a:spcPts val="0"/>
              </a:spcAft>
              <a:buClr>
                <a:schemeClr val="accent2"/>
              </a:buClr>
              <a:buSzPts val="1600"/>
              <a:buFont typeface="Noto Sans Symbols"/>
              <a:buChar char="▪"/>
              <a:defRPr sz="1600" b="0" i="0" u="none" strike="noStrike" cap="none">
                <a:solidFill>
                  <a:srgbClr val="000000"/>
                </a:solidFill>
                <a:latin typeface="Verdana"/>
                <a:ea typeface="Verdana"/>
                <a:cs typeface="Verdana"/>
                <a:sym typeface="Verdana"/>
              </a:defRPr>
            </a:lvl4pPr>
            <a:lvl5pPr marL="2286000" marR="0" lvl="4" indent="-330200" algn="l" rtl="0">
              <a:spcBef>
                <a:spcPts val="300"/>
              </a:spcBef>
              <a:spcAft>
                <a:spcPts val="0"/>
              </a:spcAft>
              <a:buClr>
                <a:schemeClr val="accent2"/>
              </a:buClr>
              <a:buSzPts val="1600"/>
              <a:buFont typeface="Noto Sans Symbols"/>
              <a:buChar char="▪"/>
              <a:defRPr sz="1600" b="0" i="0" u="none" strike="noStrike" cap="none">
                <a:solidFill>
                  <a:srgbClr val="000000"/>
                </a:solidFill>
                <a:latin typeface="Verdana"/>
                <a:ea typeface="Verdana"/>
                <a:cs typeface="Verdana"/>
                <a:sym typeface="Verdana"/>
              </a:defRPr>
            </a:lvl5pPr>
            <a:lvl6pPr marL="2743200" marR="0" lvl="5"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9pPr>
          </a:lstStyle>
          <a:p>
            <a:endParaRPr/>
          </a:p>
        </p:txBody>
      </p:sp>
      <p:pic>
        <p:nvPicPr>
          <p:cNvPr id="26" name="Google Shape;26;p53" descr="NationalFFA_Emblem_R_3C_RGB.png"/>
          <p:cNvPicPr preferRelativeResize="0"/>
          <p:nvPr/>
        </p:nvPicPr>
        <p:blipFill rotWithShape="1">
          <a:blip r:embed="rId2">
            <a:alphaModFix/>
          </a:blip>
          <a:srcRect/>
          <a:stretch/>
        </p:blipFill>
        <p:spPr>
          <a:xfrm>
            <a:off x="7874001" y="78163"/>
            <a:ext cx="1095621" cy="1315989"/>
          </a:xfrm>
          <a:prstGeom prst="rect">
            <a:avLst/>
          </a:prstGeom>
          <a:noFill/>
          <a:ln>
            <a:noFill/>
          </a:ln>
        </p:spPr>
      </p:pic>
      <p:cxnSp>
        <p:nvCxnSpPr>
          <p:cNvPr id="27" name="Google Shape;27;p53"/>
          <p:cNvCxnSpPr/>
          <p:nvPr/>
        </p:nvCxnSpPr>
        <p:spPr>
          <a:xfrm>
            <a:off x="409421" y="739482"/>
            <a:ext cx="5134919" cy="0"/>
          </a:xfrm>
          <a:prstGeom prst="straightConnector1">
            <a:avLst/>
          </a:prstGeom>
          <a:noFill/>
          <a:ln w="25400" cap="flat" cmpd="sng">
            <a:solidFill>
              <a:srgbClr val="DA291C"/>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8"/>
        <p:cNvGrpSpPr/>
        <p:nvPr/>
      </p:nvGrpSpPr>
      <p:grpSpPr>
        <a:xfrm>
          <a:off x="0" y="0"/>
          <a:ext cx="0" cy="0"/>
          <a:chOff x="0" y="0"/>
          <a:chExt cx="0" cy="0"/>
        </a:xfrm>
      </p:grpSpPr>
      <p:cxnSp>
        <p:nvCxnSpPr>
          <p:cNvPr id="29" name="Google Shape;29;p54"/>
          <p:cNvCxnSpPr/>
          <p:nvPr/>
        </p:nvCxnSpPr>
        <p:spPr>
          <a:xfrm>
            <a:off x="1572603" y="5738206"/>
            <a:ext cx="6075406" cy="0"/>
          </a:xfrm>
          <a:prstGeom prst="straightConnector1">
            <a:avLst/>
          </a:prstGeom>
          <a:noFill/>
          <a:ln w="25400" cap="flat" cmpd="sng">
            <a:solidFill>
              <a:srgbClr val="DA291C"/>
            </a:solidFill>
            <a:prstDash val="solid"/>
            <a:round/>
            <a:headEnd type="none" w="sm" len="sm"/>
            <a:tailEnd type="none" w="sm" len="sm"/>
          </a:ln>
        </p:spPr>
      </p:cxnSp>
      <p:sp>
        <p:nvSpPr>
          <p:cNvPr id="30" name="Google Shape;30;p54"/>
          <p:cNvSpPr txBox="1">
            <a:spLocks noGrp="1"/>
          </p:cNvSpPr>
          <p:nvPr>
            <p:ph type="body" idx="1"/>
          </p:nvPr>
        </p:nvSpPr>
        <p:spPr>
          <a:xfrm>
            <a:off x="755650" y="4095750"/>
            <a:ext cx="7694613" cy="13093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0000"/>
              </a:lnSpc>
              <a:spcBef>
                <a:spcPts val="800"/>
              </a:spcBef>
              <a:spcAft>
                <a:spcPts val="0"/>
              </a:spcAft>
              <a:buClr>
                <a:srgbClr val="004C97"/>
              </a:buClr>
              <a:buSzPts val="5400"/>
              <a:buFont typeface="Arial"/>
              <a:buNone/>
              <a:defRPr sz="5400" b="1" i="0" u="none" strike="noStrike" cap="none">
                <a:solidFill>
                  <a:srgbClr val="004C97"/>
                </a:solidFill>
                <a:latin typeface="Georgia"/>
                <a:ea typeface="Georgia"/>
                <a:cs typeface="Georgia"/>
                <a:sym typeface="Georgia"/>
              </a:defRPr>
            </a:lvl1pPr>
            <a:lvl2pPr marL="914400" marR="0" lvl="1"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2pPr>
            <a:lvl3pPr marL="1371600" marR="0" lvl="2"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3pPr>
            <a:lvl4pPr marL="1828800" marR="0" lvl="3"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4pPr>
            <a:lvl5pPr marL="2286000" marR="0" lvl="4"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5pPr>
            <a:lvl6pPr marL="2743200" marR="0" lvl="5"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9pPr>
          </a:lstStyle>
          <a:p>
            <a:endParaRPr/>
          </a:p>
        </p:txBody>
      </p:sp>
      <p:pic>
        <p:nvPicPr>
          <p:cNvPr id="31" name="Google Shape;31;p54" descr="NationalFFA_Emblem_R_3C_RGB.png"/>
          <p:cNvPicPr preferRelativeResize="0"/>
          <p:nvPr/>
        </p:nvPicPr>
        <p:blipFill rotWithShape="1">
          <a:blip r:embed="rId2">
            <a:alphaModFix/>
          </a:blip>
          <a:srcRect/>
          <a:stretch/>
        </p:blipFill>
        <p:spPr>
          <a:xfrm>
            <a:off x="3286190" y="779912"/>
            <a:ext cx="2597023" cy="31193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2"/>
        <p:cNvGrpSpPr/>
        <p:nvPr/>
      </p:nvGrpSpPr>
      <p:grpSpPr>
        <a:xfrm>
          <a:off x="0" y="0"/>
          <a:ext cx="0" cy="0"/>
          <a:chOff x="0" y="0"/>
          <a:chExt cx="0" cy="0"/>
        </a:xfrm>
      </p:grpSpPr>
      <p:pic>
        <p:nvPicPr>
          <p:cNvPr id="33" name="Google Shape;33;p55" descr="NationalFFA_Emblem_R_3C_RGB.png"/>
          <p:cNvPicPr preferRelativeResize="0"/>
          <p:nvPr/>
        </p:nvPicPr>
        <p:blipFill rotWithShape="1">
          <a:blip r:embed="rId2">
            <a:alphaModFix/>
          </a:blip>
          <a:srcRect/>
          <a:stretch/>
        </p:blipFill>
        <p:spPr>
          <a:xfrm>
            <a:off x="7874001" y="78163"/>
            <a:ext cx="1095621" cy="131598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line with Blank Content">
  <p:cSld name="Headline with Blank Content">
    <p:spTree>
      <p:nvGrpSpPr>
        <p:cNvPr id="1" name="Shape 34"/>
        <p:cNvGrpSpPr/>
        <p:nvPr/>
      </p:nvGrpSpPr>
      <p:grpSpPr>
        <a:xfrm>
          <a:off x="0" y="0"/>
          <a:ext cx="0" cy="0"/>
          <a:chOff x="0" y="0"/>
          <a:chExt cx="0" cy="0"/>
        </a:xfrm>
      </p:grpSpPr>
      <p:sp>
        <p:nvSpPr>
          <p:cNvPr id="35" name="Google Shape;35;p56"/>
          <p:cNvSpPr txBox="1">
            <a:spLocks noGrp="1"/>
          </p:cNvSpPr>
          <p:nvPr>
            <p:ph type="title"/>
          </p:nvPr>
        </p:nvSpPr>
        <p:spPr>
          <a:xfrm>
            <a:off x="326768" y="192260"/>
            <a:ext cx="8229600" cy="92671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04C97"/>
              </a:buClr>
              <a:buSzPts val="2400"/>
              <a:buFont typeface="Georgia"/>
              <a:buNone/>
              <a:defRPr sz="2400" b="1" i="0" u="none" strike="noStrike" cap="none">
                <a:solidFill>
                  <a:srgbClr val="004C97"/>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36" name="Google Shape;36;p56" descr="NationalFFA_Emblem_R_3C_RGB.png"/>
          <p:cNvPicPr preferRelativeResize="0"/>
          <p:nvPr/>
        </p:nvPicPr>
        <p:blipFill rotWithShape="1">
          <a:blip r:embed="rId2">
            <a:alphaModFix/>
          </a:blip>
          <a:srcRect/>
          <a:stretch/>
        </p:blipFill>
        <p:spPr>
          <a:xfrm>
            <a:off x="7874001" y="78163"/>
            <a:ext cx="1095621" cy="1315989"/>
          </a:xfrm>
          <a:prstGeom prst="rect">
            <a:avLst/>
          </a:prstGeom>
          <a:noFill/>
          <a:ln>
            <a:noFill/>
          </a:ln>
        </p:spPr>
      </p:pic>
      <p:cxnSp>
        <p:nvCxnSpPr>
          <p:cNvPr id="37" name="Google Shape;37;p56"/>
          <p:cNvCxnSpPr/>
          <p:nvPr/>
        </p:nvCxnSpPr>
        <p:spPr>
          <a:xfrm>
            <a:off x="409421" y="739482"/>
            <a:ext cx="5134919" cy="0"/>
          </a:xfrm>
          <a:prstGeom prst="straightConnector1">
            <a:avLst/>
          </a:prstGeom>
          <a:noFill/>
          <a:ln w="25400" cap="flat" cmpd="sng">
            <a:solidFill>
              <a:srgbClr val="DA291C"/>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a:spLocks noGrp="1"/>
          </p:cNvSpPr>
          <p:nvPr>
            <p:ph type="sldNum" idx="12"/>
          </p:nvPr>
        </p:nvSpPr>
        <p:spPr>
          <a:xfrm>
            <a:off x="8401038" y="6170822"/>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marR="0" lvl="0" indent="0" algn="ctr" rtl="0">
              <a:spcBef>
                <a:spcPts val="0"/>
              </a:spcBef>
              <a:spcAft>
                <a:spcPts val="0"/>
              </a:spcAft>
              <a:buNone/>
              <a:defRPr sz="1650" b="0" i="0" u="none" strike="noStrike" cap="none">
                <a:solidFill>
                  <a:srgbClr val="FFFFFF"/>
                </a:solidFill>
                <a:latin typeface="Arial"/>
                <a:ea typeface="Arial"/>
                <a:cs typeface="Arial"/>
                <a:sym typeface="Arial"/>
              </a:defRPr>
            </a:lvl1pPr>
            <a:lvl2pPr marL="0" marR="0" lvl="1" indent="0" algn="ctr" rtl="0">
              <a:spcBef>
                <a:spcPts val="0"/>
              </a:spcBef>
              <a:spcAft>
                <a:spcPts val="0"/>
              </a:spcAft>
              <a:buNone/>
              <a:defRPr sz="1650" b="0" i="0" u="none" strike="noStrike" cap="none">
                <a:solidFill>
                  <a:srgbClr val="FFFFFF"/>
                </a:solidFill>
                <a:latin typeface="Arial"/>
                <a:ea typeface="Arial"/>
                <a:cs typeface="Arial"/>
                <a:sym typeface="Arial"/>
              </a:defRPr>
            </a:lvl2pPr>
            <a:lvl3pPr marL="0" marR="0" lvl="2" indent="0" algn="ctr" rtl="0">
              <a:spcBef>
                <a:spcPts val="0"/>
              </a:spcBef>
              <a:spcAft>
                <a:spcPts val="0"/>
              </a:spcAft>
              <a:buNone/>
              <a:defRPr sz="1650" b="0" i="0" u="none" strike="noStrike" cap="none">
                <a:solidFill>
                  <a:srgbClr val="FFFFFF"/>
                </a:solidFill>
                <a:latin typeface="Arial"/>
                <a:ea typeface="Arial"/>
                <a:cs typeface="Arial"/>
                <a:sym typeface="Arial"/>
              </a:defRPr>
            </a:lvl3pPr>
            <a:lvl4pPr marL="0" marR="0" lvl="3" indent="0" algn="ctr" rtl="0">
              <a:spcBef>
                <a:spcPts val="0"/>
              </a:spcBef>
              <a:spcAft>
                <a:spcPts val="0"/>
              </a:spcAft>
              <a:buNone/>
              <a:defRPr sz="1650" b="0" i="0" u="none" strike="noStrike" cap="none">
                <a:solidFill>
                  <a:srgbClr val="FFFFFF"/>
                </a:solidFill>
                <a:latin typeface="Arial"/>
                <a:ea typeface="Arial"/>
                <a:cs typeface="Arial"/>
                <a:sym typeface="Arial"/>
              </a:defRPr>
            </a:lvl4pPr>
            <a:lvl5pPr marL="0" marR="0" lvl="4" indent="0" algn="ctr" rtl="0">
              <a:spcBef>
                <a:spcPts val="0"/>
              </a:spcBef>
              <a:spcAft>
                <a:spcPts val="0"/>
              </a:spcAft>
              <a:buNone/>
              <a:defRPr sz="1650" b="0" i="0" u="none" strike="noStrike" cap="none">
                <a:solidFill>
                  <a:srgbClr val="FFFFFF"/>
                </a:solidFill>
                <a:latin typeface="Arial"/>
                <a:ea typeface="Arial"/>
                <a:cs typeface="Arial"/>
                <a:sym typeface="Arial"/>
              </a:defRPr>
            </a:lvl5pPr>
            <a:lvl6pPr marL="0" marR="0" lvl="5" indent="0" algn="ctr" rtl="0">
              <a:spcBef>
                <a:spcPts val="0"/>
              </a:spcBef>
              <a:spcAft>
                <a:spcPts val="0"/>
              </a:spcAft>
              <a:buNone/>
              <a:defRPr sz="1650" b="0" i="0" u="none" strike="noStrike" cap="none">
                <a:solidFill>
                  <a:srgbClr val="FFFFFF"/>
                </a:solidFill>
                <a:latin typeface="Arial"/>
                <a:ea typeface="Arial"/>
                <a:cs typeface="Arial"/>
                <a:sym typeface="Arial"/>
              </a:defRPr>
            </a:lvl6pPr>
            <a:lvl7pPr marL="0" marR="0" lvl="6" indent="0" algn="ctr" rtl="0">
              <a:spcBef>
                <a:spcPts val="0"/>
              </a:spcBef>
              <a:spcAft>
                <a:spcPts val="0"/>
              </a:spcAft>
              <a:buNone/>
              <a:defRPr sz="1650" b="0" i="0" u="none" strike="noStrike" cap="none">
                <a:solidFill>
                  <a:srgbClr val="FFFFFF"/>
                </a:solidFill>
                <a:latin typeface="Arial"/>
                <a:ea typeface="Arial"/>
                <a:cs typeface="Arial"/>
                <a:sym typeface="Arial"/>
              </a:defRPr>
            </a:lvl7pPr>
            <a:lvl8pPr marL="0" marR="0" lvl="7" indent="0" algn="ctr" rtl="0">
              <a:spcBef>
                <a:spcPts val="0"/>
              </a:spcBef>
              <a:spcAft>
                <a:spcPts val="0"/>
              </a:spcAft>
              <a:buNone/>
              <a:defRPr sz="1650" b="0" i="0" u="none" strike="noStrike" cap="none">
                <a:solidFill>
                  <a:srgbClr val="FFFFFF"/>
                </a:solidFill>
                <a:latin typeface="Arial"/>
                <a:ea typeface="Arial"/>
                <a:cs typeface="Arial"/>
                <a:sym typeface="Arial"/>
              </a:defRPr>
            </a:lvl8pPr>
            <a:lvl9pPr marL="0" marR="0" lvl="8" indent="0" algn="ctr" rtl="0">
              <a:spcBef>
                <a:spcPts val="0"/>
              </a:spcBef>
              <a:spcAft>
                <a:spcPts val="0"/>
              </a:spcAft>
              <a:buNone/>
              <a:defRPr sz="165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s://quizlet.com/FFAEducationTeam/folders/career-development-event-preparation/sets" TargetMode="External"/><Relationship Id="rId2" Type="http://schemas.openxmlformats.org/officeDocument/2006/relationships/hyperlink" Target="https://www.ffa.org/SiteCollectionDocuments/cde_floriculture.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1"/>
          <p:cNvSpPr txBox="1">
            <a:spLocks noGrp="1"/>
          </p:cNvSpPr>
          <p:nvPr>
            <p:ph type="title"/>
          </p:nvPr>
        </p:nvSpPr>
        <p:spPr>
          <a:xfrm>
            <a:off x="457200" y="176375"/>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Unit 3: Floral Design </a:t>
            </a:r>
            <a:endParaRPr/>
          </a:p>
        </p:txBody>
      </p:sp>
      <p:sp>
        <p:nvSpPr>
          <p:cNvPr id="43" name="Google Shape;43;p1"/>
          <p:cNvSpPr txBox="1">
            <a:spLocks noGrp="1"/>
          </p:cNvSpPr>
          <p:nvPr>
            <p:ph type="body" idx="1"/>
          </p:nvPr>
        </p:nvSpPr>
        <p:spPr>
          <a:xfrm>
            <a:off x="864096" y="1158008"/>
            <a:ext cx="6872140" cy="59459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DA291C"/>
              </a:buClr>
              <a:buSzPts val="2400"/>
              <a:buNone/>
            </a:pPr>
            <a:r>
              <a:rPr lang="en-US"/>
              <a:t>Lesson Three:</a:t>
            </a:r>
            <a:endParaRPr/>
          </a:p>
          <a:p>
            <a:pPr marL="0" lvl="0" indent="0" algn="ctr" rtl="0">
              <a:lnSpc>
                <a:spcPct val="100000"/>
              </a:lnSpc>
              <a:spcBef>
                <a:spcPts val="800"/>
              </a:spcBef>
              <a:spcAft>
                <a:spcPts val="0"/>
              </a:spcAft>
              <a:buClr>
                <a:srgbClr val="DA291C"/>
              </a:buClr>
              <a:buSzPts val="2400"/>
              <a:buNone/>
            </a:pPr>
            <a:r>
              <a:rPr lang="en-US"/>
              <a:t>Equipment Identification and Floral Crops</a:t>
            </a:r>
            <a:endParaRPr/>
          </a:p>
        </p:txBody>
      </p:sp>
      <p:sp>
        <p:nvSpPr>
          <p:cNvPr id="44" name="Google Shape;44;p1"/>
          <p:cNvSpPr txBox="1">
            <a:spLocks noGrp="1"/>
          </p:cNvSpPr>
          <p:nvPr>
            <p:ph type="body" idx="2"/>
          </p:nvPr>
        </p:nvSpPr>
        <p:spPr>
          <a:xfrm>
            <a:off x="457200" y="2194560"/>
            <a:ext cx="8229600" cy="393160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r>
              <a:rPr lang="en-US"/>
              <a:t>Lesson Objectives:</a:t>
            </a:r>
            <a:endParaRPr/>
          </a:p>
          <a:p>
            <a:pPr marL="0" lvl="0" indent="0" algn="l" rtl="0">
              <a:lnSpc>
                <a:spcPct val="100000"/>
              </a:lnSpc>
              <a:spcBef>
                <a:spcPts val="800"/>
              </a:spcBef>
              <a:spcAft>
                <a:spcPts val="0"/>
              </a:spcAft>
              <a:buClr>
                <a:srgbClr val="7F7F7F"/>
              </a:buClr>
              <a:buSzPts val="2000"/>
              <a:buNone/>
            </a:pPr>
            <a:r>
              <a:rPr lang="en-US"/>
              <a:t>1. Identify equipment used in the retail floriculture industry.</a:t>
            </a:r>
            <a:endParaRPr/>
          </a:p>
          <a:p>
            <a:pPr marL="0" lvl="0" indent="0" algn="l" rtl="0">
              <a:lnSpc>
                <a:spcPct val="100000"/>
              </a:lnSpc>
              <a:spcBef>
                <a:spcPts val="800"/>
              </a:spcBef>
              <a:spcAft>
                <a:spcPts val="0"/>
              </a:spcAft>
              <a:buClr>
                <a:srgbClr val="7F7F7F"/>
              </a:buClr>
              <a:buSzPts val="2000"/>
              <a:buNone/>
            </a:pPr>
            <a:r>
              <a:rPr lang="en-US"/>
              <a:t>2. Categorize floral crops commonly used in floral design.</a:t>
            </a:r>
            <a:endParaRPr/>
          </a:p>
          <a:p>
            <a:pPr marL="0" lvl="0" indent="0" algn="l" rtl="0">
              <a:lnSpc>
                <a:spcPct val="100000"/>
              </a:lnSpc>
              <a:spcBef>
                <a:spcPts val="800"/>
              </a:spcBef>
              <a:spcAft>
                <a:spcPts val="0"/>
              </a:spcAft>
              <a:buClr>
                <a:srgbClr val="7F7F7F"/>
              </a:buClr>
              <a:buSzPts val="2000"/>
              <a:buNone/>
            </a:pPr>
            <a:endParaRPr/>
          </a:p>
        </p:txBody>
      </p:sp>
      <p:sp>
        <p:nvSpPr>
          <p:cNvPr id="45" name="Google Shape;45;p1"/>
          <p:cNvSpPr txBox="1"/>
          <p:nvPr/>
        </p:nvSpPr>
        <p:spPr>
          <a:xfrm>
            <a:off x="4923770" y="6540384"/>
            <a:ext cx="3986550"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b="0" i="1" u="none" strike="noStrike" cap="none">
                <a:solidFill>
                  <a:srgbClr val="7F7F7F"/>
                </a:solidFill>
                <a:latin typeface="Verdana"/>
                <a:ea typeface="Verdana"/>
                <a:cs typeface="Verdana"/>
                <a:sym typeface="Verdana"/>
              </a:rPr>
              <a:t>Footer description area.</a:t>
            </a:r>
            <a:endParaRPr sz="1000" b="0" i="1" u="none" strike="noStrike" cap="none">
              <a:solidFill>
                <a:srgbClr val="7F7F7F"/>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9"/>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Corsage Pins</a:t>
            </a:r>
            <a:br>
              <a:rPr lang="en-US"/>
            </a:br>
            <a:endParaRPr/>
          </a:p>
        </p:txBody>
      </p:sp>
      <p:sp>
        <p:nvSpPr>
          <p:cNvPr id="108" name="Google Shape;108;p9"/>
          <p:cNvSpPr txBox="1">
            <a:spLocks noGrp="1"/>
          </p:cNvSpPr>
          <p:nvPr>
            <p:ph type="body" idx="1"/>
          </p:nvPr>
        </p:nvSpPr>
        <p:spPr>
          <a:xfrm>
            <a:off x="457200" y="1818640"/>
            <a:ext cx="4652128"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Used to fasten corsage</a:t>
            </a:r>
            <a:endParaRPr/>
          </a:p>
          <a:p>
            <a:pPr marL="342900" lvl="0" indent="-342900" algn="l" rtl="0">
              <a:lnSpc>
                <a:spcPct val="100000"/>
              </a:lnSpc>
              <a:spcBef>
                <a:spcPts val="800"/>
              </a:spcBef>
              <a:spcAft>
                <a:spcPts val="0"/>
              </a:spcAft>
              <a:buClr>
                <a:srgbClr val="7F7F7F"/>
              </a:buClr>
              <a:buSzPts val="2000"/>
              <a:buFont typeface="Arial"/>
              <a:buChar char="•"/>
            </a:pPr>
            <a:r>
              <a:rPr lang="en-US"/>
              <a:t>Top is decorative, usually pearled or jeweled</a:t>
            </a:r>
            <a:endParaRPr/>
          </a:p>
          <a:p>
            <a:pPr marL="342900" lvl="0" indent="-342900" algn="l" rtl="0">
              <a:lnSpc>
                <a:spcPct val="100000"/>
              </a:lnSpc>
              <a:spcBef>
                <a:spcPts val="800"/>
              </a:spcBef>
              <a:spcAft>
                <a:spcPts val="0"/>
              </a:spcAft>
              <a:buClr>
                <a:srgbClr val="7F7F7F"/>
              </a:buClr>
              <a:buSzPts val="2000"/>
              <a:buFont typeface="Arial"/>
              <a:buChar char="•"/>
            </a:pPr>
            <a:r>
              <a:rPr lang="en-US"/>
              <a:t>Decorative end is typically larger and more ornate than a boutonniere pin </a:t>
            </a:r>
            <a:endParaRPr/>
          </a:p>
          <a:p>
            <a:pPr marL="0" lvl="0" indent="0" algn="l" rtl="0">
              <a:lnSpc>
                <a:spcPct val="100000"/>
              </a:lnSpc>
              <a:spcBef>
                <a:spcPts val="800"/>
              </a:spcBef>
              <a:spcAft>
                <a:spcPts val="0"/>
              </a:spcAft>
              <a:buClr>
                <a:srgbClr val="7F7F7F"/>
              </a:buClr>
              <a:buSzPts val="2000"/>
              <a:buNone/>
            </a:pPr>
            <a:r>
              <a:rPr lang="en-US"/>
              <a:t> </a:t>
            </a:r>
            <a:endParaRPr/>
          </a:p>
        </p:txBody>
      </p:sp>
      <p:pic>
        <p:nvPicPr>
          <p:cNvPr id="109" name="Google Shape;109;p9"/>
          <p:cNvPicPr preferRelativeResize="0"/>
          <p:nvPr/>
        </p:nvPicPr>
        <p:blipFill rotWithShape="1">
          <a:blip r:embed="rId3">
            <a:alphaModFix/>
          </a:blip>
          <a:srcRect/>
          <a:stretch/>
        </p:blipFill>
        <p:spPr>
          <a:xfrm>
            <a:off x="5460743" y="2135711"/>
            <a:ext cx="3095625" cy="3095625"/>
          </a:xfrm>
          <a:prstGeom prst="rect">
            <a:avLst/>
          </a:prstGeom>
          <a:noFill/>
          <a:ln>
            <a:noFill/>
          </a:ln>
        </p:spPr>
      </p:pic>
      <p:sp>
        <p:nvSpPr>
          <p:cNvPr id="110" name="Google Shape;110;p9"/>
          <p:cNvSpPr/>
          <p:nvPr/>
        </p:nvSpPr>
        <p:spPr>
          <a:xfrm>
            <a:off x="6569511" y="5077448"/>
            <a:ext cx="1172116" cy="153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 b="0" i="0" u="none" strike="noStrike" cap="none">
                <a:solidFill>
                  <a:schemeClr val="dk1"/>
                </a:solidFill>
                <a:latin typeface="Arial"/>
                <a:ea typeface="Arial"/>
                <a:cs typeface="Arial"/>
                <a:sym typeface="Arial"/>
              </a:rPr>
              <a:t>http://www.fss.com/images/products/K2.jpg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Corsage Snips</a:t>
            </a:r>
            <a:br>
              <a:rPr lang="en-US"/>
            </a:br>
            <a:endParaRPr/>
          </a:p>
        </p:txBody>
      </p:sp>
      <p:sp>
        <p:nvSpPr>
          <p:cNvPr id="116" name="Google Shape;116;p10"/>
          <p:cNvSpPr txBox="1">
            <a:spLocks noGrp="1"/>
          </p:cNvSpPr>
          <p:nvPr>
            <p:ph type="body" idx="1"/>
          </p:nvPr>
        </p:nvSpPr>
        <p:spPr>
          <a:xfrm>
            <a:off x="457200" y="1818640"/>
            <a:ext cx="4378751"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Smaller blades than typical shears</a:t>
            </a:r>
            <a:endParaRPr/>
          </a:p>
          <a:p>
            <a:pPr marL="342900" lvl="0" indent="-342900" algn="l" rtl="0">
              <a:lnSpc>
                <a:spcPct val="100000"/>
              </a:lnSpc>
              <a:spcBef>
                <a:spcPts val="800"/>
              </a:spcBef>
              <a:spcAft>
                <a:spcPts val="0"/>
              </a:spcAft>
              <a:buClr>
                <a:srgbClr val="7F7F7F"/>
              </a:buClr>
              <a:buSzPts val="2000"/>
              <a:buFont typeface="Arial"/>
              <a:buChar char="•"/>
            </a:pPr>
            <a:r>
              <a:rPr lang="en-US"/>
              <a:t>Used to make cuts in smaller pieces or in tight areas</a:t>
            </a:r>
            <a:endParaRPr/>
          </a:p>
          <a:p>
            <a:pPr marL="342900" lvl="0" indent="-215900" algn="l" rtl="0">
              <a:lnSpc>
                <a:spcPct val="100000"/>
              </a:lnSpc>
              <a:spcBef>
                <a:spcPts val="800"/>
              </a:spcBef>
              <a:spcAft>
                <a:spcPts val="0"/>
              </a:spcAft>
              <a:buClr>
                <a:srgbClr val="7F7F7F"/>
              </a:buClr>
              <a:buSzPts val="2000"/>
              <a:buFont typeface="Arial"/>
              <a:buNone/>
            </a:pPr>
            <a:endParaRPr/>
          </a:p>
        </p:txBody>
      </p:sp>
      <p:pic>
        <p:nvPicPr>
          <p:cNvPr id="117" name="Google Shape;117;p10"/>
          <p:cNvPicPr preferRelativeResize="0"/>
          <p:nvPr/>
        </p:nvPicPr>
        <p:blipFill rotWithShape="1">
          <a:blip r:embed="rId3">
            <a:alphaModFix/>
          </a:blip>
          <a:srcRect/>
          <a:stretch/>
        </p:blipFill>
        <p:spPr>
          <a:xfrm>
            <a:off x="5156266" y="2182661"/>
            <a:ext cx="3488113" cy="2922798"/>
          </a:xfrm>
          <a:prstGeom prst="rect">
            <a:avLst/>
          </a:prstGeom>
          <a:noFill/>
          <a:ln>
            <a:noFill/>
          </a:ln>
        </p:spPr>
      </p:pic>
      <p:sp>
        <p:nvSpPr>
          <p:cNvPr id="118" name="Google Shape;118;p10"/>
          <p:cNvSpPr/>
          <p:nvPr/>
        </p:nvSpPr>
        <p:spPr>
          <a:xfrm>
            <a:off x="4689835" y="5255146"/>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https://sproulefloristsupply.ca/resources/products/gallery/p_NDY2/main/3213ap15.jpg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1"/>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Dry Foam</a:t>
            </a:r>
            <a:br>
              <a:rPr lang="en-US"/>
            </a:br>
            <a:endParaRPr/>
          </a:p>
        </p:txBody>
      </p:sp>
      <p:sp>
        <p:nvSpPr>
          <p:cNvPr id="124" name="Google Shape;124;p11"/>
          <p:cNvSpPr txBox="1">
            <a:spLocks noGrp="1"/>
          </p:cNvSpPr>
          <p:nvPr>
            <p:ph type="body" idx="1"/>
          </p:nvPr>
        </p:nvSpPr>
        <p:spPr>
          <a:xfrm>
            <a:off x="457200" y="1818640"/>
            <a:ext cx="4275056"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Used to anchor flowers and foliage in an arrangement</a:t>
            </a:r>
            <a:endParaRPr/>
          </a:p>
          <a:p>
            <a:pPr marL="342900" lvl="0" indent="-342900" algn="l" rtl="0">
              <a:lnSpc>
                <a:spcPct val="100000"/>
              </a:lnSpc>
              <a:spcBef>
                <a:spcPts val="800"/>
              </a:spcBef>
              <a:spcAft>
                <a:spcPts val="0"/>
              </a:spcAft>
              <a:buClr>
                <a:srgbClr val="7F7F7F"/>
              </a:buClr>
              <a:buSzPts val="2000"/>
              <a:buFont typeface="Arial"/>
              <a:buChar char="•"/>
            </a:pPr>
            <a:r>
              <a:rPr lang="en-US"/>
              <a:t>Unlike floral or oasis foam, it doesn’t need to be soaked in water prior to use.</a:t>
            </a:r>
            <a:endParaRPr/>
          </a:p>
          <a:p>
            <a:pPr marL="342900" lvl="0" indent="-342900" algn="l" rtl="0">
              <a:lnSpc>
                <a:spcPct val="100000"/>
              </a:lnSpc>
              <a:spcBef>
                <a:spcPts val="800"/>
              </a:spcBef>
              <a:spcAft>
                <a:spcPts val="0"/>
              </a:spcAft>
              <a:buClr>
                <a:srgbClr val="7F7F7F"/>
              </a:buClr>
              <a:buSzPts val="2000"/>
              <a:buFont typeface="Arial"/>
              <a:buChar char="•"/>
            </a:pPr>
            <a:r>
              <a:rPr lang="en-US"/>
              <a:t>Because this foam doesn’t hold water, only use with silk and artificial plants. </a:t>
            </a:r>
            <a:endParaRPr/>
          </a:p>
        </p:txBody>
      </p:sp>
      <p:pic>
        <p:nvPicPr>
          <p:cNvPr id="125" name="Google Shape;125;p11"/>
          <p:cNvPicPr preferRelativeResize="0"/>
          <p:nvPr/>
        </p:nvPicPr>
        <p:blipFill rotWithShape="1">
          <a:blip r:embed="rId3">
            <a:alphaModFix/>
          </a:blip>
          <a:srcRect/>
          <a:stretch/>
        </p:blipFill>
        <p:spPr>
          <a:xfrm>
            <a:off x="4853626" y="1461155"/>
            <a:ext cx="3873238" cy="3873238"/>
          </a:xfrm>
          <a:prstGeom prst="rect">
            <a:avLst/>
          </a:prstGeom>
          <a:noFill/>
          <a:ln>
            <a:noFill/>
          </a:ln>
        </p:spPr>
      </p:pic>
      <p:sp>
        <p:nvSpPr>
          <p:cNvPr id="126" name="Google Shape;126;p11"/>
          <p:cNvSpPr/>
          <p:nvPr/>
        </p:nvSpPr>
        <p:spPr>
          <a:xfrm>
            <a:off x="4504245" y="4340746"/>
            <a:ext cx="4572000"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http://www.theuniversityflorist.com/supplies/dry-foam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2"/>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Enclosure Card</a:t>
            </a:r>
            <a:br>
              <a:rPr lang="en-US"/>
            </a:br>
            <a:endParaRPr/>
          </a:p>
        </p:txBody>
      </p:sp>
      <p:sp>
        <p:nvSpPr>
          <p:cNvPr id="132" name="Google Shape;132;p12"/>
          <p:cNvSpPr txBox="1">
            <a:spLocks noGrp="1"/>
          </p:cNvSpPr>
          <p:nvPr>
            <p:ph type="body" idx="1"/>
          </p:nvPr>
        </p:nvSpPr>
        <p:spPr>
          <a:xfrm>
            <a:off x="457200" y="1818640"/>
            <a:ext cx="4708689"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Used to deliver a message on a floral arrangement</a:t>
            </a:r>
            <a:endParaRPr/>
          </a:p>
          <a:p>
            <a:pPr marL="342900" lvl="0" indent="-342900" algn="l" rtl="0">
              <a:lnSpc>
                <a:spcPct val="100000"/>
              </a:lnSpc>
              <a:spcBef>
                <a:spcPts val="800"/>
              </a:spcBef>
              <a:spcAft>
                <a:spcPts val="0"/>
              </a:spcAft>
              <a:buClr>
                <a:srgbClr val="7F7F7F"/>
              </a:buClr>
              <a:buSzPts val="2000"/>
              <a:buFont typeface="Arial"/>
              <a:buChar char="•"/>
            </a:pPr>
            <a:r>
              <a:rPr lang="en-US"/>
              <a:t>Printed on durable cardstock and can be decorated for any holiday or special occasion </a:t>
            </a:r>
            <a:endParaRPr/>
          </a:p>
        </p:txBody>
      </p:sp>
      <p:pic>
        <p:nvPicPr>
          <p:cNvPr id="133" name="Google Shape;133;p12"/>
          <p:cNvPicPr preferRelativeResize="0"/>
          <p:nvPr/>
        </p:nvPicPr>
        <p:blipFill rotWithShape="1">
          <a:blip r:embed="rId3">
            <a:alphaModFix/>
          </a:blip>
          <a:srcRect/>
          <a:stretch/>
        </p:blipFill>
        <p:spPr>
          <a:xfrm>
            <a:off x="5488070" y="2034275"/>
            <a:ext cx="3333750" cy="2657475"/>
          </a:xfrm>
          <a:prstGeom prst="rect">
            <a:avLst/>
          </a:prstGeom>
          <a:noFill/>
          <a:ln>
            <a:noFill/>
          </a:ln>
        </p:spPr>
      </p:pic>
      <p:sp>
        <p:nvSpPr>
          <p:cNvPr id="134" name="Google Shape;134;p12"/>
          <p:cNvSpPr/>
          <p:nvPr/>
        </p:nvSpPr>
        <p:spPr>
          <a:xfrm>
            <a:off x="4868945" y="4691750"/>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http://www.marlowfloral.com/productimages/products/Everyday/EN6305_120.jpg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3"/>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Fern Greening Pins</a:t>
            </a:r>
            <a:br>
              <a:rPr lang="en-US"/>
            </a:br>
            <a:endParaRPr/>
          </a:p>
        </p:txBody>
      </p:sp>
      <p:sp>
        <p:nvSpPr>
          <p:cNvPr id="140" name="Google Shape;140;p13"/>
          <p:cNvSpPr txBox="1">
            <a:spLocks noGrp="1"/>
          </p:cNvSpPr>
          <p:nvPr>
            <p:ph type="body" idx="1"/>
          </p:nvPr>
        </p:nvSpPr>
        <p:spPr>
          <a:xfrm>
            <a:off x="457200" y="1818640"/>
            <a:ext cx="4209068"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Greening pins are used for securing moss or foliage to floral foam.</a:t>
            </a:r>
            <a:endParaRPr/>
          </a:p>
          <a:p>
            <a:pPr marL="0" lvl="0" indent="0" algn="l" rtl="0">
              <a:lnSpc>
                <a:spcPct val="100000"/>
              </a:lnSpc>
              <a:spcBef>
                <a:spcPts val="800"/>
              </a:spcBef>
              <a:spcAft>
                <a:spcPts val="0"/>
              </a:spcAft>
              <a:buClr>
                <a:srgbClr val="7F7F7F"/>
              </a:buClr>
              <a:buSzPts val="2000"/>
              <a:buNone/>
            </a:pPr>
            <a:endParaRPr/>
          </a:p>
        </p:txBody>
      </p:sp>
      <p:pic>
        <p:nvPicPr>
          <p:cNvPr id="141" name="Google Shape;141;p13"/>
          <p:cNvPicPr preferRelativeResize="0"/>
          <p:nvPr/>
        </p:nvPicPr>
        <p:blipFill rotWithShape="1">
          <a:blip r:embed="rId3">
            <a:alphaModFix/>
          </a:blip>
          <a:srcRect/>
          <a:stretch/>
        </p:blipFill>
        <p:spPr>
          <a:xfrm>
            <a:off x="5281023" y="1818640"/>
            <a:ext cx="3545857" cy="3634705"/>
          </a:xfrm>
          <a:prstGeom prst="rect">
            <a:avLst/>
          </a:prstGeom>
          <a:noFill/>
          <a:ln>
            <a:noFill/>
          </a:ln>
        </p:spPr>
      </p:pic>
      <p:sp>
        <p:nvSpPr>
          <p:cNvPr id="142" name="Google Shape;142;p13"/>
          <p:cNvSpPr/>
          <p:nvPr/>
        </p:nvSpPr>
        <p:spPr>
          <a:xfrm>
            <a:off x="5076334" y="5453345"/>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http://factorydirectcraft.com/pimages/20060412092738-741540/silver_metal_greening_pins.jpg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4"/>
          <p:cNvPicPr preferRelativeResize="0"/>
          <p:nvPr/>
        </p:nvPicPr>
        <p:blipFill rotWithShape="1">
          <a:blip r:embed="rId3">
            <a:alphaModFix/>
          </a:blip>
          <a:srcRect/>
          <a:stretch/>
        </p:blipFill>
        <p:spPr>
          <a:xfrm>
            <a:off x="5637864" y="4815032"/>
            <a:ext cx="2918504" cy="1523459"/>
          </a:xfrm>
          <a:prstGeom prst="rect">
            <a:avLst/>
          </a:prstGeom>
          <a:noFill/>
          <a:ln>
            <a:noFill/>
          </a:ln>
        </p:spPr>
      </p:pic>
      <p:sp>
        <p:nvSpPr>
          <p:cNvPr id="148" name="Google Shape;148;p14"/>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Floral Adhesive</a:t>
            </a:r>
            <a:br>
              <a:rPr lang="en-US"/>
            </a:br>
            <a:endParaRPr/>
          </a:p>
        </p:txBody>
      </p:sp>
      <p:sp>
        <p:nvSpPr>
          <p:cNvPr id="149" name="Google Shape;149;p14"/>
          <p:cNvSpPr txBox="1">
            <a:spLocks noGrp="1"/>
          </p:cNvSpPr>
          <p:nvPr>
            <p:ph type="body" idx="1"/>
          </p:nvPr>
        </p:nvSpPr>
        <p:spPr>
          <a:xfrm>
            <a:off x="457200" y="1818640"/>
            <a:ext cx="4718115"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000"/>
              <a:buFont typeface="Arial"/>
              <a:buChar char="•"/>
            </a:pPr>
            <a:r>
              <a:rPr lang="en-US">
                <a:solidFill>
                  <a:schemeClr val="dk1"/>
                </a:solidFill>
                <a:latin typeface="Arial"/>
                <a:ea typeface="Arial"/>
                <a:cs typeface="Arial"/>
                <a:sym typeface="Arial"/>
              </a:rPr>
              <a:t>Also known as cold glue </a:t>
            </a:r>
            <a:endParaRPr/>
          </a:p>
          <a:p>
            <a:pPr marL="342900" lvl="0" indent="-342900" algn="l" rtl="0">
              <a:lnSpc>
                <a:spcPct val="100000"/>
              </a:lnSpc>
              <a:spcBef>
                <a:spcPts val="800"/>
              </a:spcBef>
              <a:spcAft>
                <a:spcPts val="0"/>
              </a:spcAft>
              <a:buClr>
                <a:schemeClr val="dk1"/>
              </a:buClr>
              <a:buSzPts val="2000"/>
              <a:buFont typeface="Arial"/>
              <a:buChar char="•"/>
            </a:pPr>
            <a:r>
              <a:rPr lang="en-US">
                <a:solidFill>
                  <a:schemeClr val="dk1"/>
                </a:solidFill>
                <a:latin typeface="Arial"/>
                <a:ea typeface="Arial"/>
                <a:cs typeface="Arial"/>
                <a:sym typeface="Arial"/>
              </a:rPr>
              <a:t>Floral adhesive allows you to glue fresh flowers directly to ribbon or tulle as well as foliage and garland. </a:t>
            </a:r>
            <a:endParaRPr/>
          </a:p>
          <a:p>
            <a:pPr marL="342900" lvl="0" indent="-215900" algn="l" rtl="0">
              <a:lnSpc>
                <a:spcPct val="100000"/>
              </a:lnSpc>
              <a:spcBef>
                <a:spcPts val="800"/>
              </a:spcBef>
              <a:spcAft>
                <a:spcPts val="0"/>
              </a:spcAft>
              <a:buClr>
                <a:srgbClr val="7F7F7F"/>
              </a:buClr>
              <a:buSzPts val="2000"/>
              <a:buFont typeface="Arial"/>
              <a:buNone/>
            </a:pPr>
            <a:endParaRPr/>
          </a:p>
        </p:txBody>
      </p:sp>
      <p:pic>
        <p:nvPicPr>
          <p:cNvPr id="150" name="Google Shape;150;p14"/>
          <p:cNvPicPr preferRelativeResize="0"/>
          <p:nvPr/>
        </p:nvPicPr>
        <p:blipFill rotWithShape="1">
          <a:blip r:embed="rId4">
            <a:alphaModFix/>
          </a:blip>
          <a:srcRect/>
          <a:stretch/>
        </p:blipFill>
        <p:spPr>
          <a:xfrm>
            <a:off x="5355392" y="1503314"/>
            <a:ext cx="3200976" cy="3391342"/>
          </a:xfrm>
          <a:prstGeom prst="rect">
            <a:avLst/>
          </a:prstGeom>
          <a:noFill/>
          <a:ln>
            <a:noFill/>
          </a:ln>
        </p:spPr>
      </p:pic>
      <p:sp>
        <p:nvSpPr>
          <p:cNvPr id="151" name="Google Shape;151;p14"/>
          <p:cNvSpPr/>
          <p:nvPr/>
        </p:nvSpPr>
        <p:spPr>
          <a:xfrm>
            <a:off x="5383794" y="4816048"/>
            <a:ext cx="3426643" cy="1572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http://nebula.wsimg.com/obj/RTRENURGREQzQjM3RUJEMDU2MkQ6MjdhNTY1MzcxMjVhYjFjZjg0YjkwMTcxZmRjYzE3NjE6Ojo6OjA=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5"/>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Floral Knife </a:t>
            </a:r>
            <a:endParaRPr/>
          </a:p>
        </p:txBody>
      </p:sp>
      <p:sp>
        <p:nvSpPr>
          <p:cNvPr id="157" name="Google Shape;157;p15"/>
          <p:cNvSpPr txBox="1">
            <a:spLocks noGrp="1"/>
          </p:cNvSpPr>
          <p:nvPr>
            <p:ph type="body" idx="1"/>
          </p:nvPr>
        </p:nvSpPr>
        <p:spPr>
          <a:xfrm>
            <a:off x="202077" y="1790931"/>
            <a:ext cx="4239491"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Most commonly used tool by florists</a:t>
            </a:r>
            <a:endParaRPr/>
          </a:p>
          <a:p>
            <a:pPr marL="342900" lvl="0" indent="-342900" algn="l" rtl="0">
              <a:lnSpc>
                <a:spcPct val="100000"/>
              </a:lnSpc>
              <a:spcBef>
                <a:spcPts val="800"/>
              </a:spcBef>
              <a:spcAft>
                <a:spcPts val="0"/>
              </a:spcAft>
              <a:buClr>
                <a:srgbClr val="7F7F7F"/>
              </a:buClr>
              <a:buSzPts val="2000"/>
              <a:buFont typeface="Arial"/>
              <a:buChar char="•"/>
            </a:pPr>
            <a:r>
              <a:rPr lang="en-US"/>
              <a:t>Looks similar to a kitchen paring knife</a:t>
            </a:r>
            <a:endParaRPr/>
          </a:p>
          <a:p>
            <a:pPr marL="342900" lvl="0" indent="-342900" algn="l" rtl="0">
              <a:lnSpc>
                <a:spcPct val="100000"/>
              </a:lnSpc>
              <a:spcBef>
                <a:spcPts val="800"/>
              </a:spcBef>
              <a:spcAft>
                <a:spcPts val="0"/>
              </a:spcAft>
              <a:buClr>
                <a:srgbClr val="7F7F7F"/>
              </a:buClr>
              <a:buSzPts val="2000"/>
              <a:buFont typeface="Arial"/>
              <a:buChar char="•"/>
            </a:pPr>
            <a:r>
              <a:rPr lang="en-US"/>
              <a:t>Used to cut flowers before they are inserted into a design</a:t>
            </a:r>
            <a:endParaRPr/>
          </a:p>
        </p:txBody>
      </p:sp>
      <p:pic>
        <p:nvPicPr>
          <p:cNvPr id="158" name="Google Shape;158;p15"/>
          <p:cNvPicPr preferRelativeResize="0"/>
          <p:nvPr/>
        </p:nvPicPr>
        <p:blipFill rotWithShape="1">
          <a:blip r:embed="rId3">
            <a:alphaModFix/>
          </a:blip>
          <a:srcRect/>
          <a:stretch/>
        </p:blipFill>
        <p:spPr>
          <a:xfrm>
            <a:off x="4363564" y="2293309"/>
            <a:ext cx="4262787" cy="2844078"/>
          </a:xfrm>
          <a:prstGeom prst="rect">
            <a:avLst/>
          </a:prstGeom>
          <a:noFill/>
          <a:ln>
            <a:noFill/>
          </a:ln>
        </p:spPr>
      </p:pic>
      <p:sp>
        <p:nvSpPr>
          <p:cNvPr id="159" name="Google Shape;159;p15"/>
          <p:cNvSpPr/>
          <p:nvPr/>
        </p:nvSpPr>
        <p:spPr>
          <a:xfrm>
            <a:off x="4286962" y="5137387"/>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http://livingfresh.ca/blog/wp-content/uploads/2014/03/MG_3517.jpg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6"/>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Floral Foam</a:t>
            </a:r>
            <a:br>
              <a:rPr lang="en-US"/>
            </a:br>
            <a:endParaRPr/>
          </a:p>
        </p:txBody>
      </p:sp>
      <p:sp>
        <p:nvSpPr>
          <p:cNvPr id="165" name="Google Shape;165;p16"/>
          <p:cNvSpPr txBox="1">
            <a:spLocks noGrp="1"/>
          </p:cNvSpPr>
          <p:nvPr>
            <p:ph type="body" idx="1"/>
          </p:nvPr>
        </p:nvSpPr>
        <p:spPr>
          <a:xfrm>
            <a:off x="457200" y="1818640"/>
            <a:ext cx="4652128"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Used to anchor flowers and foliage in an arrangement</a:t>
            </a:r>
            <a:endParaRPr/>
          </a:p>
          <a:p>
            <a:pPr marL="342900" lvl="0" indent="-342900" algn="l" rtl="0">
              <a:lnSpc>
                <a:spcPct val="100000"/>
              </a:lnSpc>
              <a:spcBef>
                <a:spcPts val="800"/>
              </a:spcBef>
              <a:spcAft>
                <a:spcPts val="0"/>
              </a:spcAft>
              <a:buClr>
                <a:srgbClr val="7F7F7F"/>
              </a:buClr>
              <a:buSzPts val="2000"/>
              <a:buFont typeface="Arial"/>
              <a:buChar char="•"/>
            </a:pPr>
            <a:r>
              <a:rPr lang="en-US"/>
              <a:t>Unlike dry foam, this foam needs to be soaked in water prior to use.</a:t>
            </a:r>
            <a:endParaRPr/>
          </a:p>
          <a:p>
            <a:pPr marL="342900" lvl="0" indent="-342900" algn="l" rtl="0">
              <a:lnSpc>
                <a:spcPct val="100000"/>
              </a:lnSpc>
              <a:spcBef>
                <a:spcPts val="800"/>
              </a:spcBef>
              <a:spcAft>
                <a:spcPts val="0"/>
              </a:spcAft>
              <a:buClr>
                <a:srgbClr val="7F7F7F"/>
              </a:buClr>
              <a:buSzPts val="2000"/>
              <a:buFont typeface="Arial"/>
              <a:buChar char="•"/>
            </a:pPr>
            <a:r>
              <a:rPr lang="en-US"/>
              <a:t>Use with fresh-cut plants </a:t>
            </a:r>
            <a:endParaRPr/>
          </a:p>
          <a:p>
            <a:pPr marL="0" lvl="0" indent="0" algn="l" rtl="0">
              <a:lnSpc>
                <a:spcPct val="100000"/>
              </a:lnSpc>
              <a:spcBef>
                <a:spcPts val="800"/>
              </a:spcBef>
              <a:spcAft>
                <a:spcPts val="0"/>
              </a:spcAft>
              <a:buClr>
                <a:srgbClr val="7F7F7F"/>
              </a:buClr>
              <a:buSzPts val="2000"/>
              <a:buNone/>
            </a:pPr>
            <a:endParaRPr/>
          </a:p>
        </p:txBody>
      </p:sp>
      <p:pic>
        <p:nvPicPr>
          <p:cNvPr id="166" name="Google Shape;166;p16"/>
          <p:cNvPicPr preferRelativeResize="0"/>
          <p:nvPr/>
        </p:nvPicPr>
        <p:blipFill rotWithShape="1">
          <a:blip r:embed="rId3">
            <a:alphaModFix/>
          </a:blip>
          <a:srcRect/>
          <a:stretch/>
        </p:blipFill>
        <p:spPr>
          <a:xfrm>
            <a:off x="4634747" y="1430615"/>
            <a:ext cx="4286250" cy="3638550"/>
          </a:xfrm>
          <a:prstGeom prst="rect">
            <a:avLst/>
          </a:prstGeom>
          <a:noFill/>
          <a:ln>
            <a:noFill/>
          </a:ln>
        </p:spPr>
      </p:pic>
      <p:sp>
        <p:nvSpPr>
          <p:cNvPr id="167" name="Google Shape;167;p16"/>
          <p:cNvSpPr/>
          <p:nvPr/>
        </p:nvSpPr>
        <p:spPr>
          <a:xfrm>
            <a:off x="4634747" y="5175032"/>
            <a:ext cx="4572000"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http://www.marshallfloralproducts.com/assets/images/designerblocks.jpg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7"/>
          <p:cNvPicPr preferRelativeResize="0"/>
          <p:nvPr/>
        </p:nvPicPr>
        <p:blipFill rotWithShape="1">
          <a:blip r:embed="rId3">
            <a:alphaModFix/>
          </a:blip>
          <a:srcRect/>
          <a:stretch/>
        </p:blipFill>
        <p:spPr>
          <a:xfrm>
            <a:off x="6825006" y="3184797"/>
            <a:ext cx="2318994" cy="2318994"/>
          </a:xfrm>
          <a:prstGeom prst="rect">
            <a:avLst/>
          </a:prstGeom>
          <a:noFill/>
          <a:ln>
            <a:noFill/>
          </a:ln>
        </p:spPr>
      </p:pic>
      <p:sp>
        <p:nvSpPr>
          <p:cNvPr id="173" name="Google Shape;173;p17"/>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Floral Preservative </a:t>
            </a:r>
            <a:br>
              <a:rPr lang="en-US"/>
            </a:br>
            <a:endParaRPr/>
          </a:p>
        </p:txBody>
      </p:sp>
      <p:sp>
        <p:nvSpPr>
          <p:cNvPr id="174" name="Google Shape;174;p17"/>
          <p:cNvSpPr txBox="1">
            <a:spLocks noGrp="1"/>
          </p:cNvSpPr>
          <p:nvPr>
            <p:ph type="body" idx="1"/>
          </p:nvPr>
        </p:nvSpPr>
        <p:spPr>
          <a:xfrm>
            <a:off x="457200" y="1818640"/>
            <a:ext cx="4548433"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Preservatives help extend the life of fresh cut flowers in floral arrangements.</a:t>
            </a:r>
            <a:endParaRPr/>
          </a:p>
          <a:p>
            <a:pPr marL="342900" lvl="0" indent="-342900" algn="l" rtl="0">
              <a:lnSpc>
                <a:spcPct val="100000"/>
              </a:lnSpc>
              <a:spcBef>
                <a:spcPts val="800"/>
              </a:spcBef>
              <a:spcAft>
                <a:spcPts val="0"/>
              </a:spcAft>
              <a:buClr>
                <a:srgbClr val="7F7F7F"/>
              </a:buClr>
              <a:buSzPts val="2000"/>
              <a:buFont typeface="Arial"/>
              <a:buChar char="•"/>
            </a:pPr>
            <a:r>
              <a:rPr lang="en-US"/>
              <a:t>Can be sprayed in a liquid form or sprinkled into water as a powder form</a:t>
            </a:r>
            <a:endParaRPr/>
          </a:p>
        </p:txBody>
      </p:sp>
      <p:pic>
        <p:nvPicPr>
          <p:cNvPr id="175" name="Google Shape;175;p17"/>
          <p:cNvPicPr preferRelativeResize="0"/>
          <p:nvPr/>
        </p:nvPicPr>
        <p:blipFill rotWithShape="1">
          <a:blip r:embed="rId4">
            <a:alphaModFix/>
          </a:blip>
          <a:srcRect/>
          <a:stretch/>
        </p:blipFill>
        <p:spPr>
          <a:xfrm>
            <a:off x="4911365" y="1635103"/>
            <a:ext cx="2531519" cy="2531519"/>
          </a:xfrm>
          <a:prstGeom prst="rect">
            <a:avLst/>
          </a:prstGeom>
          <a:noFill/>
          <a:ln>
            <a:noFill/>
          </a:ln>
        </p:spPr>
      </p:pic>
      <p:sp>
        <p:nvSpPr>
          <p:cNvPr id="176" name="Google Shape;176;p17"/>
          <p:cNvSpPr/>
          <p:nvPr/>
        </p:nvSpPr>
        <p:spPr>
          <a:xfrm>
            <a:off x="5005633" y="5503791"/>
            <a:ext cx="4015819"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http://www.swflorist.com/categories/floral-preservative.html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8"/>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Floral Stem Tape</a:t>
            </a:r>
            <a:br>
              <a:rPr lang="en-US"/>
            </a:br>
            <a:endParaRPr/>
          </a:p>
        </p:txBody>
      </p:sp>
      <p:sp>
        <p:nvSpPr>
          <p:cNvPr id="182" name="Google Shape;182;p18"/>
          <p:cNvSpPr txBox="1">
            <a:spLocks noGrp="1"/>
          </p:cNvSpPr>
          <p:nvPr>
            <p:ph type="body" idx="1"/>
          </p:nvPr>
        </p:nvSpPr>
        <p:spPr>
          <a:xfrm>
            <a:off x="457200" y="1818640"/>
            <a:ext cx="4501299"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Paraffin-coated stretchy paper</a:t>
            </a:r>
            <a:endParaRPr/>
          </a:p>
          <a:p>
            <a:pPr marL="342900" lvl="0" indent="-342900" algn="l" rtl="0">
              <a:lnSpc>
                <a:spcPct val="100000"/>
              </a:lnSpc>
              <a:spcBef>
                <a:spcPts val="800"/>
              </a:spcBef>
              <a:spcAft>
                <a:spcPts val="0"/>
              </a:spcAft>
              <a:buClr>
                <a:srgbClr val="7F7F7F"/>
              </a:buClr>
              <a:buSzPts val="2000"/>
              <a:buFont typeface="Arial"/>
              <a:buChar char="•"/>
            </a:pPr>
            <a:r>
              <a:rPr lang="en-US"/>
              <a:t>Used mechanically to help combine wires and multiple stems in a corsages, boutonnieres and hand-held bouquets</a:t>
            </a:r>
            <a:endParaRPr/>
          </a:p>
          <a:p>
            <a:pPr marL="342900" lvl="0" indent="-342900" algn="l" rtl="0">
              <a:lnSpc>
                <a:spcPct val="100000"/>
              </a:lnSpc>
              <a:spcBef>
                <a:spcPts val="800"/>
              </a:spcBef>
              <a:spcAft>
                <a:spcPts val="0"/>
              </a:spcAft>
              <a:buClr>
                <a:srgbClr val="7F7F7F"/>
              </a:buClr>
              <a:buSzPts val="2000"/>
              <a:buFont typeface="Arial"/>
              <a:buChar char="•"/>
            </a:pPr>
            <a:r>
              <a:rPr lang="en-US"/>
              <a:t>Comes in different shades of green and white </a:t>
            </a:r>
            <a:endParaRPr/>
          </a:p>
        </p:txBody>
      </p:sp>
      <p:pic>
        <p:nvPicPr>
          <p:cNvPr id="183" name="Google Shape;183;p18"/>
          <p:cNvPicPr preferRelativeResize="0"/>
          <p:nvPr/>
        </p:nvPicPr>
        <p:blipFill rotWithShape="1">
          <a:blip r:embed="rId3">
            <a:alphaModFix/>
          </a:blip>
          <a:srcRect/>
          <a:stretch/>
        </p:blipFill>
        <p:spPr>
          <a:xfrm>
            <a:off x="5503262" y="1543640"/>
            <a:ext cx="3053106" cy="3053106"/>
          </a:xfrm>
          <a:prstGeom prst="rect">
            <a:avLst/>
          </a:prstGeom>
          <a:noFill/>
          <a:ln>
            <a:noFill/>
          </a:ln>
        </p:spPr>
      </p:pic>
      <p:sp>
        <p:nvSpPr>
          <p:cNvPr id="184" name="Google Shape;184;p18"/>
          <p:cNvSpPr/>
          <p:nvPr/>
        </p:nvSpPr>
        <p:spPr>
          <a:xfrm>
            <a:off x="5503262" y="4504413"/>
            <a:ext cx="3212408"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http://www.wedding-flowers-and-reception-ideas.com/images/florist-tape-02.jpg</a:t>
            </a:r>
            <a:endParaRPr/>
          </a:p>
        </p:txBody>
      </p:sp>
      <p:pic>
        <p:nvPicPr>
          <p:cNvPr id="185" name="Google Shape;185;p18"/>
          <p:cNvPicPr preferRelativeResize="0"/>
          <p:nvPr/>
        </p:nvPicPr>
        <p:blipFill rotWithShape="1">
          <a:blip r:embed="rId4">
            <a:alphaModFix/>
          </a:blip>
          <a:srcRect/>
          <a:stretch/>
        </p:blipFill>
        <p:spPr>
          <a:xfrm>
            <a:off x="5601065" y="4709823"/>
            <a:ext cx="2857500" cy="1704975"/>
          </a:xfrm>
          <a:prstGeom prst="rect">
            <a:avLst/>
          </a:prstGeom>
          <a:noFill/>
          <a:ln>
            <a:noFill/>
          </a:ln>
        </p:spPr>
      </p:pic>
      <p:sp>
        <p:nvSpPr>
          <p:cNvPr id="186" name="Google Shape;186;p18"/>
          <p:cNvSpPr/>
          <p:nvPr/>
        </p:nvSpPr>
        <p:spPr>
          <a:xfrm>
            <a:off x="4743815" y="6322465"/>
            <a:ext cx="4572000"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http://i.ebayimg.com/images/g/1kwAAMXQydtTN2zi/s-l300.jpg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8CA249-BAAA-9095-2AF0-2FDB7EC46881}"/>
              </a:ext>
            </a:extLst>
          </p:cNvPr>
          <p:cNvSpPr>
            <a:spLocks noGrp="1"/>
          </p:cNvSpPr>
          <p:nvPr>
            <p:ph type="body" idx="1"/>
          </p:nvPr>
        </p:nvSpPr>
        <p:spPr>
          <a:xfrm>
            <a:off x="457200" y="872360"/>
            <a:ext cx="8229600" cy="5253804"/>
          </a:xfrm>
        </p:spPr>
        <p:txBody>
          <a:bodyPr/>
          <a:lstStyle/>
          <a:p>
            <a:pPr marL="0" marR="0" indent="0">
              <a:spcBef>
                <a:spcPts val="0"/>
              </a:spcBef>
              <a:spcAft>
                <a:spcPts val="0"/>
              </a:spcAft>
              <a:buNone/>
            </a:pPr>
            <a:r>
              <a:rPr lang="en-US" sz="900" b="1" cap="all" dirty="0">
                <a:solidFill>
                  <a:srgbClr val="DA291C"/>
                </a:solidFill>
                <a:effectLst/>
                <a:latin typeface="Georgia" panose="02040502050405020303" pitchFamily="18" charset="0"/>
                <a:ea typeface="MS Mincho" panose="02020609040205080304" pitchFamily="49" charset="-128"/>
                <a:cs typeface="KlinicSlab-Medium"/>
              </a:rPr>
              <a:t>Student Learning Objectives:</a:t>
            </a:r>
          </a:p>
          <a:p>
            <a:pPr marL="0" marR="0" indent="0">
              <a:spcBef>
                <a:spcPts val="0"/>
              </a:spcBef>
              <a:spcAft>
                <a:spcPts val="0"/>
              </a:spcAft>
              <a:buNone/>
            </a:pPr>
            <a:r>
              <a:rPr lang="en-US" sz="850" dirty="0">
                <a:effectLst/>
                <a:latin typeface="Verdana" panose="020B0604030504040204" pitchFamily="34" charset="0"/>
                <a:ea typeface="MS Mincho" panose="02020609040205080304" pitchFamily="49" charset="-128"/>
                <a:cs typeface="Times New Roman" panose="02020603050405020304" pitchFamily="18" charset="0"/>
              </a:rPr>
              <a:t>After completing these activities students will…</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Identify equipment used in the retail floriculture industry.</a:t>
            </a: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Categorize floral crops commonly used in floral design.</a:t>
            </a:r>
          </a:p>
          <a:p>
            <a:pPr marL="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0" marR="0" indent="0">
              <a:lnSpc>
                <a:spcPts val="1300"/>
              </a:lnSpc>
              <a:spcBef>
                <a:spcPts val="0"/>
              </a:spcBef>
              <a:spcAft>
                <a:spcPts val="450"/>
              </a:spcAft>
              <a:buNone/>
            </a:pPr>
            <a:r>
              <a:rPr lang="en-US" sz="900" b="1" cap="all" dirty="0">
                <a:solidFill>
                  <a:srgbClr val="DA291C"/>
                </a:solidFill>
                <a:effectLst/>
                <a:latin typeface="Georgia" panose="02040502050405020303" pitchFamily="18" charset="0"/>
                <a:ea typeface="MS Mincho" panose="02020609040205080304" pitchFamily="49" charset="-128"/>
                <a:cs typeface="KlinicSlab-Medium"/>
              </a:rPr>
              <a:t>Time Required:  </a:t>
            </a:r>
            <a:r>
              <a:rPr lang="en-US" sz="850" b="0" cap="all" dirty="0">
                <a:solidFill>
                  <a:srgbClr val="070909"/>
                </a:solidFill>
                <a:effectLst/>
                <a:latin typeface="Verdana" panose="020B0604030504040204" pitchFamily="34" charset="0"/>
                <a:ea typeface="MS Mincho" panose="02020609040205080304" pitchFamily="49" charset="-128"/>
                <a:cs typeface="Lasiver-Regular"/>
              </a:rPr>
              <a:t>90 minutes</a:t>
            </a:r>
            <a:endParaRPr lang="en-US" sz="900" b="1" cap="all" dirty="0">
              <a:solidFill>
                <a:srgbClr val="DA291C"/>
              </a:solidFill>
              <a:effectLst/>
              <a:latin typeface="Georgia" panose="02040502050405020303" pitchFamily="18" charset="0"/>
              <a:ea typeface="MS Mincho" panose="02020609040205080304" pitchFamily="49" charset="-128"/>
              <a:cs typeface="KlinicSlab-Medium"/>
            </a:endParaRPr>
          </a:p>
          <a:p>
            <a:pPr marL="0" marR="0" indent="0">
              <a:lnSpc>
                <a:spcPts val="1300"/>
              </a:lnSpc>
              <a:spcBef>
                <a:spcPts val="0"/>
              </a:spcBef>
              <a:spcAft>
                <a:spcPts val="450"/>
              </a:spcAft>
              <a:buNone/>
            </a:pPr>
            <a:r>
              <a:rPr lang="en-US" sz="900" b="1" cap="all" dirty="0">
                <a:solidFill>
                  <a:srgbClr val="DA291C"/>
                </a:solidFill>
                <a:effectLst/>
                <a:latin typeface="Georgia" panose="02040502050405020303" pitchFamily="18" charset="0"/>
                <a:ea typeface="MS Mincho" panose="02020609040205080304" pitchFamily="49" charset="-128"/>
                <a:cs typeface="KlinicSlab-Medium"/>
              </a:rPr>
              <a:t>Resources:  </a:t>
            </a:r>
          </a:p>
          <a:p>
            <a:pPr marL="0" marR="0" lvl="0" indent="0" fontAlgn="auto">
              <a:spcBef>
                <a:spcPts val="0"/>
              </a:spcBef>
              <a:spcAft>
                <a:spcPts val="0"/>
              </a:spcAft>
              <a:buNone/>
            </a:pPr>
            <a:r>
              <a:rPr lang="en-US" sz="850" u="sng" dirty="0">
                <a:solidFill>
                  <a:srgbClr val="070909"/>
                </a:solidFill>
                <a:effectLst/>
                <a:latin typeface="Verdana" panose="020B0604030504040204" pitchFamily="34" charset="0"/>
                <a:ea typeface="MS Mincho" panose="02020609040205080304" pitchFamily="49" charset="-128"/>
                <a:cs typeface="Lasiver-Regular"/>
                <a:hlinkClick r:id="rId2"/>
              </a:rPr>
              <a:t>Floriculture CDE Handbook 2017-2021</a:t>
            </a:r>
            <a:endParaRPr lang="en-US" sz="850" dirty="0">
              <a:solidFill>
                <a:srgbClr val="070909"/>
              </a:solidFill>
              <a:effectLst/>
              <a:latin typeface="Verdana" panose="020B0604030504040204" pitchFamily="34" charset="0"/>
              <a:ea typeface="MS Mincho" panose="02020609040205080304" pitchFamily="49" charset="-128"/>
              <a:cs typeface="Lasiver-Regular"/>
            </a:endParaRPr>
          </a:p>
          <a:p>
            <a:pPr marL="0" marR="0" lvl="0" indent="0">
              <a:spcBef>
                <a:spcPts val="0"/>
              </a:spcBef>
              <a:spcAft>
                <a:spcPts val="0"/>
              </a:spcAft>
              <a:buNone/>
              <a:tabLst>
                <a:tab pos="228600" algn="l"/>
                <a:tab pos="457200" algn="l"/>
              </a:tabLst>
            </a:pPr>
            <a:r>
              <a:rPr lang="en-US" sz="850" dirty="0">
                <a:solidFill>
                  <a:srgbClr val="070909"/>
                </a:solidFill>
                <a:effectLst/>
                <a:latin typeface="Verdana" panose="020B0604030504040204" pitchFamily="34" charset="0"/>
                <a:ea typeface="MS Mincho" panose="02020609040205080304" pitchFamily="49" charset="-128"/>
                <a:cs typeface="Lasiver-Regular"/>
              </a:rPr>
              <a:t>Norah T. Hunter (2013) </a:t>
            </a:r>
            <a:r>
              <a:rPr lang="en-US" sz="850" i="1" dirty="0">
                <a:solidFill>
                  <a:srgbClr val="070909"/>
                </a:solidFill>
                <a:effectLst/>
                <a:latin typeface="Verdana" panose="020B0604030504040204" pitchFamily="34" charset="0"/>
                <a:ea typeface="MS Mincho" panose="02020609040205080304" pitchFamily="49" charset="-128"/>
                <a:cs typeface="Lasiver-Regular"/>
              </a:rPr>
              <a:t>The Art of Floral Design</a:t>
            </a:r>
            <a:r>
              <a:rPr lang="en-US" sz="850" dirty="0">
                <a:solidFill>
                  <a:srgbClr val="070909"/>
                </a:solidFill>
                <a:effectLst/>
                <a:latin typeface="Verdana" panose="020B0604030504040204" pitchFamily="34" charset="0"/>
                <a:ea typeface="MS Mincho" panose="02020609040205080304" pitchFamily="49" charset="-128"/>
                <a:cs typeface="Lasiver-Regular"/>
              </a:rPr>
              <a:t> (3rd Edition) Clifton Park, NY: Delmar Cengage Learning. </a:t>
            </a:r>
          </a:p>
          <a:p>
            <a:pPr marL="0" marR="0" indent="0">
              <a:lnSpc>
                <a:spcPts val="1300"/>
              </a:lnSpc>
              <a:spcBef>
                <a:spcPts val="0"/>
              </a:spcBef>
              <a:spcAft>
                <a:spcPts val="450"/>
              </a:spcAft>
              <a:buNone/>
            </a:pPr>
            <a:r>
              <a:rPr lang="en-US" sz="900" b="1" cap="all" dirty="0">
                <a:solidFill>
                  <a:srgbClr val="DA291C"/>
                </a:solidFill>
                <a:effectLst/>
                <a:latin typeface="Georgia" panose="02040502050405020303" pitchFamily="18" charset="0"/>
                <a:ea typeface="MS Mincho" panose="02020609040205080304" pitchFamily="49" charset="-128"/>
                <a:cs typeface="KlinicSlab-Medium"/>
              </a:rPr>
              <a:t>Equipment and Supplies Needed:</a:t>
            </a: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“Equipment Identification and Floral Crops” PowerPoint</a:t>
            </a:r>
          </a:p>
          <a:p>
            <a:pPr marL="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0" marR="0" indent="0">
              <a:lnSpc>
                <a:spcPts val="1300"/>
              </a:lnSpc>
              <a:spcBef>
                <a:spcPts val="0"/>
              </a:spcBef>
              <a:spcAft>
                <a:spcPts val="450"/>
              </a:spcAft>
              <a:buNone/>
            </a:pPr>
            <a:r>
              <a:rPr lang="en-US" sz="900" b="1" cap="all" dirty="0">
                <a:solidFill>
                  <a:srgbClr val="DA291C"/>
                </a:solidFill>
                <a:effectLst/>
                <a:latin typeface="Georgia" panose="02040502050405020303" pitchFamily="18" charset="0"/>
                <a:ea typeface="MS Mincho" panose="02020609040205080304" pitchFamily="49" charset="-128"/>
                <a:cs typeface="KlinicSlab-Medium"/>
              </a:rPr>
              <a:t>previous knowledge recommended for this lesson:</a:t>
            </a: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None</a:t>
            </a:r>
          </a:p>
          <a:p>
            <a:pPr marL="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0" marR="0" indent="0">
              <a:lnSpc>
                <a:spcPts val="1300"/>
              </a:lnSpc>
              <a:spcBef>
                <a:spcPts val="0"/>
              </a:spcBef>
              <a:spcAft>
                <a:spcPts val="450"/>
              </a:spcAft>
              <a:buNone/>
            </a:pPr>
            <a:r>
              <a:rPr lang="en-US" sz="900" b="1" cap="all" dirty="0">
                <a:solidFill>
                  <a:srgbClr val="DA291C"/>
                </a:solidFill>
                <a:effectLst/>
                <a:latin typeface="Georgia" panose="02040502050405020303" pitchFamily="18" charset="0"/>
                <a:ea typeface="MS Mincho" panose="02020609040205080304" pitchFamily="49" charset="-128"/>
                <a:cs typeface="KlinicSlab-Medium"/>
              </a:rPr>
              <a:t>These activities are aligned to the following standards:</a:t>
            </a:r>
          </a:p>
          <a:p>
            <a:pPr marL="0" marR="0" indent="0">
              <a:spcBef>
                <a:spcPts val="0"/>
              </a:spcBef>
              <a:spcAft>
                <a:spcPts val="0"/>
              </a:spcAft>
              <a:buNone/>
            </a:pPr>
            <a:r>
              <a:rPr lang="en-US" sz="1000" i="1" dirty="0">
                <a:solidFill>
                  <a:srgbClr val="004C97"/>
                </a:solidFill>
                <a:effectLst/>
                <a:latin typeface="Georgia" panose="02040502050405020303" pitchFamily="18" charset="0"/>
                <a:ea typeface="MS Mincho" panose="02020609040205080304" pitchFamily="49" charset="-128"/>
                <a:cs typeface="KlinicSlab-MediumItalic"/>
              </a:rPr>
              <a:t>AFNR Performance Element</a:t>
            </a: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PS.04.</a:t>
            </a:r>
            <a:r>
              <a:rPr lang="en-US" sz="850" b="1" dirty="0">
                <a:solidFill>
                  <a:srgbClr val="070909"/>
                </a:solidFill>
                <a:effectLst/>
                <a:latin typeface="Verdana" panose="020B0604030504040204" pitchFamily="34" charset="0"/>
                <a:ea typeface="MS Mincho" panose="02020609040205080304" pitchFamily="49" charset="-128"/>
                <a:cs typeface="Lasiver-Regular"/>
              </a:rPr>
              <a:t> </a:t>
            </a:r>
            <a:r>
              <a:rPr lang="en-US" sz="850" dirty="0">
                <a:solidFill>
                  <a:srgbClr val="070909"/>
                </a:solidFill>
                <a:effectLst/>
                <a:latin typeface="Verdana" panose="020B0604030504040204" pitchFamily="34" charset="0"/>
                <a:ea typeface="MS Mincho" panose="02020609040205080304" pitchFamily="49" charset="-128"/>
                <a:cs typeface="Lasiver-Regular"/>
              </a:rPr>
              <a:t>Apply principles of design in plant systems to enhance an environment (e.g., floral, forest, landscape and farm).</a:t>
            </a:r>
          </a:p>
          <a:p>
            <a:pPr marL="0" marR="0" indent="0">
              <a:spcBef>
                <a:spcPts val="0"/>
              </a:spcBef>
              <a:spcAft>
                <a:spcPts val="0"/>
              </a:spcAft>
              <a:buNone/>
            </a:pPr>
            <a:r>
              <a:rPr lang="en-US" sz="1000" i="1" dirty="0">
                <a:solidFill>
                  <a:srgbClr val="004C97"/>
                </a:solidFill>
                <a:effectLst/>
                <a:latin typeface="Georgia" panose="02040502050405020303" pitchFamily="18" charset="0"/>
                <a:ea typeface="MS Mincho" panose="02020609040205080304" pitchFamily="49" charset="-128"/>
                <a:cs typeface="KlinicSlab-MediumItalic"/>
              </a:rPr>
              <a:t>FFA Precept</a:t>
            </a: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FFA.PG-</a:t>
            </a:r>
            <a:r>
              <a:rPr lang="en-US" sz="850" dirty="0" err="1">
                <a:solidFill>
                  <a:srgbClr val="070909"/>
                </a:solidFill>
                <a:effectLst/>
                <a:latin typeface="Verdana" panose="020B0604030504040204" pitchFamily="34" charset="0"/>
                <a:ea typeface="MS Mincho" panose="02020609040205080304" pitchFamily="49" charset="-128"/>
                <a:cs typeface="Lasiver-Regular"/>
              </a:rPr>
              <a:t>J.Mental</a:t>
            </a:r>
            <a:r>
              <a:rPr lang="en-US" sz="850" dirty="0">
                <a:solidFill>
                  <a:srgbClr val="070909"/>
                </a:solidFill>
                <a:effectLst/>
                <a:latin typeface="Verdana" panose="020B0604030504040204" pitchFamily="34" charset="0"/>
                <a:ea typeface="MS Mincho" panose="02020609040205080304" pitchFamily="49" charset="-128"/>
                <a:cs typeface="Lasiver-Regular"/>
              </a:rPr>
              <a:t> Growth: Embrace cognitive and intellectual development relative to reasoning, thinking and coping. </a:t>
            </a:r>
          </a:p>
          <a:p>
            <a:pPr marL="0" marR="0" indent="0">
              <a:spcBef>
                <a:spcPts val="0"/>
              </a:spcBef>
              <a:spcAft>
                <a:spcPts val="0"/>
              </a:spcAft>
              <a:buNone/>
            </a:pPr>
            <a:r>
              <a:rPr lang="en-US" sz="1000" i="1" dirty="0">
                <a:solidFill>
                  <a:srgbClr val="004C97"/>
                </a:solidFill>
                <a:effectLst/>
                <a:latin typeface="Georgia" panose="02040502050405020303" pitchFamily="18" charset="0"/>
                <a:ea typeface="MS Mincho" panose="02020609040205080304" pitchFamily="49" charset="-128"/>
                <a:cs typeface="KlinicSlab-MediumItalic"/>
              </a:rPr>
              <a:t>Common Career Technical Core</a:t>
            </a: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AG-PL4 Apply principles of design in plant systems to enhance an environment (e.g., floral, forest, landscape and farm).</a:t>
            </a:r>
          </a:p>
          <a:p>
            <a:pPr marL="0" marR="0" indent="0">
              <a:spcBef>
                <a:spcPts val="0"/>
              </a:spcBef>
              <a:spcAft>
                <a:spcPts val="0"/>
              </a:spcAft>
              <a:buNone/>
            </a:pPr>
            <a:r>
              <a:rPr lang="en-US" sz="1000" i="1" dirty="0" err="1">
                <a:solidFill>
                  <a:srgbClr val="004C97"/>
                </a:solidFill>
                <a:effectLst/>
                <a:latin typeface="Georgia" panose="02040502050405020303" pitchFamily="18" charset="0"/>
                <a:ea typeface="MS Mincho" panose="02020609040205080304" pitchFamily="49" charset="-128"/>
                <a:cs typeface="KlinicSlab-MediumItalic"/>
              </a:rPr>
              <a:t>NASDCTEc</a:t>
            </a:r>
            <a:endParaRPr lang="en-US" sz="1000" i="1" dirty="0">
              <a:solidFill>
                <a:srgbClr val="004C97"/>
              </a:solidFill>
              <a:effectLst/>
              <a:latin typeface="Georgia" panose="02040502050405020303" pitchFamily="18" charset="0"/>
              <a:ea typeface="MS Mincho" panose="02020609040205080304" pitchFamily="49" charset="-128"/>
              <a:cs typeface="KlinicSlab-MediumItalic"/>
            </a:endParaRP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AGPB01.04 Exercise elements of design common to professionals in plant systems to enhance an environment for a variety of purposes (e.g., floral, forest, landscape, farm).</a:t>
            </a:r>
          </a:p>
          <a:p>
            <a:pPr marL="0" marR="0" indent="0">
              <a:spcBef>
                <a:spcPts val="0"/>
              </a:spcBef>
              <a:spcAft>
                <a:spcPts val="0"/>
              </a:spcAft>
              <a:buNone/>
            </a:pPr>
            <a:r>
              <a:rPr lang="en-US" sz="1000" i="1" dirty="0">
                <a:solidFill>
                  <a:srgbClr val="004C97"/>
                </a:solidFill>
                <a:effectLst/>
                <a:latin typeface="Georgia" panose="02040502050405020303" pitchFamily="18" charset="0"/>
                <a:ea typeface="MS Mincho" panose="02020609040205080304" pitchFamily="49" charset="-128"/>
                <a:cs typeface="KlinicSlab-MediumItalic"/>
              </a:rPr>
              <a:t>Common Core- Math Practices</a:t>
            </a: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CCSS.MP5: Use appropriate tools strategically. </a:t>
            </a:r>
          </a:p>
          <a:p>
            <a:pPr marL="0" marR="0" indent="0">
              <a:spcBef>
                <a:spcPts val="0"/>
              </a:spcBef>
              <a:spcAft>
                <a:spcPts val="0"/>
              </a:spcAft>
              <a:buNone/>
            </a:pPr>
            <a:r>
              <a:rPr lang="en-US" sz="1000" i="1" dirty="0">
                <a:solidFill>
                  <a:srgbClr val="004C97"/>
                </a:solidFill>
                <a:effectLst/>
                <a:latin typeface="Georgia" panose="02040502050405020303" pitchFamily="18" charset="0"/>
                <a:ea typeface="MS Mincho" panose="02020609040205080304" pitchFamily="49" charset="-128"/>
                <a:cs typeface="KlinicSlab-MediumItalic"/>
              </a:rPr>
              <a:t>AFNR Career Ready Practices</a:t>
            </a: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CRP.04. Communicate clearly, effectively, and with reason. Career-ready individuals communicate thoughts, ideas and action plans with clarity, whether using written, verbal and/or visual methods. </a:t>
            </a:r>
          </a:p>
          <a:p>
            <a:pPr marL="0" marR="0" indent="0">
              <a:spcBef>
                <a:spcPts val="0"/>
              </a:spcBef>
              <a:spcAft>
                <a:spcPts val="0"/>
              </a:spcAft>
              <a:buNone/>
            </a:pPr>
            <a:r>
              <a:rPr lang="en-US" sz="1000" i="1" dirty="0">
                <a:solidFill>
                  <a:srgbClr val="004C97"/>
                </a:solidFill>
                <a:effectLst/>
                <a:latin typeface="Georgia" panose="02040502050405020303" pitchFamily="18" charset="0"/>
                <a:ea typeface="MS Mincho" panose="02020609040205080304" pitchFamily="49" charset="-128"/>
                <a:cs typeface="KlinicSlab-MediumItalic"/>
              </a:rPr>
              <a:t>Partnership for 21</a:t>
            </a:r>
            <a:r>
              <a:rPr lang="en-US" sz="1000" i="1" baseline="30000" dirty="0">
                <a:solidFill>
                  <a:srgbClr val="004C97"/>
                </a:solidFill>
                <a:effectLst/>
                <a:latin typeface="Georgia" panose="02040502050405020303" pitchFamily="18" charset="0"/>
                <a:ea typeface="MS Mincho" panose="02020609040205080304" pitchFamily="49" charset="-128"/>
                <a:cs typeface="KlinicSlab-MediumItalic"/>
              </a:rPr>
              <a:t>st</a:t>
            </a:r>
            <a:r>
              <a:rPr lang="en-US" sz="1000" i="1" dirty="0">
                <a:solidFill>
                  <a:srgbClr val="004C97"/>
                </a:solidFill>
                <a:effectLst/>
                <a:latin typeface="Georgia" panose="02040502050405020303" pitchFamily="18" charset="0"/>
                <a:ea typeface="MS Mincho" panose="02020609040205080304" pitchFamily="49" charset="-128"/>
                <a:cs typeface="KlinicSlab-MediumItalic"/>
              </a:rPr>
              <a:t> Century Skills </a:t>
            </a: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Implement Innovations </a:t>
            </a: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Information Literacy </a:t>
            </a: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Think Creatively</a:t>
            </a:r>
          </a:p>
          <a:p>
            <a:pPr marL="0" marR="0" lvl="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Work Creatively with Others</a:t>
            </a:r>
          </a:p>
          <a:p>
            <a:pPr marL="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0" marR="0" indent="0">
              <a:lnSpc>
                <a:spcPts val="1300"/>
              </a:lnSpc>
              <a:spcBef>
                <a:spcPts val="0"/>
              </a:spcBef>
              <a:spcAft>
                <a:spcPts val="450"/>
              </a:spcAft>
              <a:buNone/>
            </a:pPr>
            <a:r>
              <a:rPr lang="en-US" sz="900" b="1" cap="all" dirty="0">
                <a:solidFill>
                  <a:srgbClr val="DA291C"/>
                </a:solidFill>
                <a:effectLst/>
                <a:latin typeface="Georgia" panose="02040502050405020303" pitchFamily="18" charset="0"/>
                <a:ea typeface="MS Mincho" panose="02020609040205080304" pitchFamily="49" charset="-128"/>
                <a:cs typeface="KlinicSlab-Medium"/>
              </a:rPr>
              <a:t>Lesson Plan:</a:t>
            </a:r>
          </a:p>
          <a:p>
            <a:pPr marL="0" marR="0" lvl="0" indent="0">
              <a:spcBef>
                <a:spcPts val="0"/>
              </a:spcBef>
              <a:spcAft>
                <a:spcPts val="0"/>
              </a:spcAft>
              <a:buNone/>
            </a:pPr>
            <a:r>
              <a:rPr lang="en-US" sz="1000" i="1" dirty="0">
                <a:solidFill>
                  <a:srgbClr val="004C97"/>
                </a:solidFill>
                <a:effectLst/>
                <a:latin typeface="Georgia" panose="02040502050405020303" pitchFamily="18" charset="0"/>
                <a:ea typeface="MS Mincho" panose="02020609040205080304" pitchFamily="49" charset="-128"/>
                <a:cs typeface="KlinicSlab-MediumItalic"/>
              </a:rPr>
              <a:t>Introduction</a:t>
            </a:r>
            <a:r>
              <a:rPr lang="en-US" sz="850" i="1" dirty="0">
                <a:solidFill>
                  <a:srgbClr val="070909"/>
                </a:solidFill>
                <a:effectLst/>
                <a:latin typeface="Verdana" panose="020B0604030504040204" pitchFamily="34" charset="0"/>
                <a:ea typeface="MS Mincho" panose="02020609040205080304" pitchFamily="49" charset="-128"/>
                <a:cs typeface="Lasiver-Regular"/>
              </a:rPr>
              <a:t> (suggested time 5-10 minutes):</a:t>
            </a:r>
            <a:r>
              <a:rPr lang="en-US" sz="850" dirty="0">
                <a:solidFill>
                  <a:srgbClr val="070909"/>
                </a:solidFill>
                <a:effectLst/>
                <a:latin typeface="Verdana" panose="020B0604030504040204" pitchFamily="34" charset="0"/>
                <a:ea typeface="MS Mincho" panose="02020609040205080304" pitchFamily="49" charset="-128"/>
                <a:cs typeface="Lasiver-Regular"/>
              </a:rPr>
              <a:t> </a:t>
            </a:r>
            <a:r>
              <a:rPr lang="en-US" sz="850" b="1" dirty="0">
                <a:solidFill>
                  <a:srgbClr val="070909"/>
                </a:solidFill>
                <a:effectLst/>
                <a:latin typeface="Verdana" panose="020B0604030504040204" pitchFamily="34" charset="0"/>
                <a:ea typeface="MS Mincho" panose="02020609040205080304" pitchFamily="49" charset="-128"/>
                <a:cs typeface="Lasiver-Regular"/>
              </a:rPr>
              <a:t>Refer to slides 1 and 2 of “Equipment Identification and Floral Crops” PowerPoint to present lesson objectives and do the introduction activity.</a:t>
            </a:r>
            <a:endParaRPr lang="en-US" sz="850" dirty="0">
              <a:solidFill>
                <a:srgbClr val="070909"/>
              </a:solidFill>
              <a:effectLst/>
              <a:latin typeface="Verdana" panose="020B0604030504040204" pitchFamily="34" charset="0"/>
              <a:ea typeface="MS Mincho" panose="02020609040205080304" pitchFamily="49" charset="-128"/>
              <a:cs typeface="Lasiver-Regular"/>
            </a:endParaRP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101600" marR="0" indent="0">
              <a:spcBef>
                <a:spcPts val="0"/>
              </a:spcBef>
              <a:spcAft>
                <a:spcPts val="0"/>
              </a:spcAft>
              <a:buNone/>
            </a:pPr>
            <a:r>
              <a:rPr lang="en-US" sz="850" i="1" dirty="0">
                <a:solidFill>
                  <a:srgbClr val="070909"/>
                </a:solidFill>
                <a:effectLst/>
                <a:latin typeface="Verdana" panose="020B0604030504040204" pitchFamily="34" charset="0"/>
                <a:ea typeface="MS Mincho" panose="02020609040205080304" pitchFamily="49" charset="-128"/>
                <a:cs typeface="Lasiver-Regular"/>
              </a:rPr>
              <a:t>How hard can composing a floral arrangement be? Take a moment to think of an arrangement you would like to create, and then let’s start with creating a shopping list of supplies you think you will need. </a:t>
            </a:r>
            <a:endParaRPr lang="en-US" sz="850" dirty="0">
              <a:solidFill>
                <a:srgbClr val="070909"/>
              </a:solidFill>
              <a:effectLst/>
              <a:latin typeface="Verdana" panose="020B0604030504040204" pitchFamily="34" charset="0"/>
              <a:ea typeface="MS Mincho" panose="02020609040205080304" pitchFamily="49" charset="-128"/>
              <a:cs typeface="Lasiver-Regular"/>
            </a:endParaRP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For the introduction activity, students will need to imagine or draw a floral arrangement they would like to create. They have been tasked with creating a “shopping list” of equipment that they think they will need to bring their creation to life. When instructed to begin, they will have one minute to come up with a list. After the list is made, have them pair up and share lists with a partner. Once pairs have had time to share both lists, have three volunteers share their arrangements and what materials they put on their shopping lists.</a:t>
            </a: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101600" marR="0" indent="0">
              <a:spcBef>
                <a:spcPts val="0"/>
              </a:spcBef>
              <a:spcAft>
                <a:spcPts val="0"/>
              </a:spcAft>
              <a:buNone/>
            </a:pPr>
            <a:r>
              <a:rPr lang="en-US" sz="850" i="1" dirty="0">
                <a:solidFill>
                  <a:srgbClr val="070909"/>
                </a:solidFill>
                <a:effectLst/>
                <a:latin typeface="Verdana" panose="020B0604030504040204" pitchFamily="34" charset="0"/>
                <a:ea typeface="MS Mincho" panose="02020609040205080304" pitchFamily="49" charset="-128"/>
                <a:cs typeface="Lasiver-Regular"/>
              </a:rPr>
              <a:t>Floral design is more than just flowers, ribbons and vases. The retail floral industry uses special equipment and floral crops to make the arrangements you see in the stores and at events. In this lesson, we will identify the equipment and categorize floral crops used in floriculture. </a:t>
            </a:r>
            <a:endParaRPr lang="en-US" sz="850" dirty="0">
              <a:solidFill>
                <a:srgbClr val="070909"/>
              </a:solidFill>
              <a:effectLst/>
              <a:latin typeface="Verdana" panose="020B0604030504040204" pitchFamily="34" charset="0"/>
              <a:ea typeface="MS Mincho" panose="02020609040205080304" pitchFamily="49" charset="-128"/>
              <a:cs typeface="Lasiver-Regular"/>
            </a:endParaRP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0" marR="0" lvl="0" indent="0">
              <a:spcBef>
                <a:spcPts val="0"/>
              </a:spcBef>
              <a:spcAft>
                <a:spcPts val="0"/>
              </a:spcAft>
              <a:buNone/>
            </a:pPr>
            <a:r>
              <a:rPr lang="en-US" sz="1000" i="1" dirty="0">
                <a:solidFill>
                  <a:srgbClr val="004C97"/>
                </a:solidFill>
                <a:effectLst/>
                <a:latin typeface="Georgia" panose="02040502050405020303" pitchFamily="18" charset="0"/>
                <a:ea typeface="MS Mincho" panose="02020609040205080304" pitchFamily="49" charset="-128"/>
                <a:cs typeface="KlinicSlab-MediumItalic"/>
              </a:rPr>
              <a:t>Lecture</a:t>
            </a:r>
            <a:r>
              <a:rPr lang="en-US" sz="850" i="1" dirty="0">
                <a:solidFill>
                  <a:srgbClr val="070909"/>
                </a:solidFill>
                <a:effectLst/>
                <a:latin typeface="Verdana" panose="020B0604030504040204" pitchFamily="34" charset="0"/>
                <a:ea typeface="MS Mincho" panose="02020609040205080304" pitchFamily="49" charset="-128"/>
                <a:cs typeface="Lasiver-Regular"/>
              </a:rPr>
              <a:t> (suggested time 20-25 minutes per section): </a:t>
            </a:r>
            <a:r>
              <a:rPr lang="en-US" sz="850" dirty="0">
                <a:solidFill>
                  <a:srgbClr val="070909"/>
                </a:solidFill>
                <a:effectLst/>
                <a:latin typeface="Verdana" panose="020B0604030504040204" pitchFamily="34" charset="0"/>
                <a:ea typeface="MS Mincho" panose="02020609040205080304" pitchFamily="49" charset="-128"/>
                <a:cs typeface="Lasiver-Regular"/>
              </a:rPr>
              <a:t>This lecture has been divided into two sections: Equipment and floral crops. As you go through the PowerPoint, you will identify items found on the “Floriculture Equipment and Supply Identification List” and some on the “Floriculture Plant Identification List” found in the </a:t>
            </a:r>
            <a:r>
              <a:rPr lang="en-US" sz="850" u="sng" dirty="0">
                <a:solidFill>
                  <a:srgbClr val="070909"/>
                </a:solidFill>
                <a:effectLst/>
                <a:latin typeface="Verdana" panose="020B0604030504040204" pitchFamily="34" charset="0"/>
                <a:ea typeface="MS Mincho" panose="02020609040205080304" pitchFamily="49" charset="-128"/>
                <a:cs typeface="Lasiver-Regular"/>
                <a:hlinkClick r:id="rId2"/>
              </a:rPr>
              <a:t>2017-2021 Floriculture Handbook.</a:t>
            </a: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101600" marR="0" indent="0">
              <a:spcBef>
                <a:spcPts val="0"/>
              </a:spcBef>
              <a:spcAft>
                <a:spcPts val="0"/>
              </a:spcAft>
              <a:buNone/>
            </a:pPr>
            <a:r>
              <a:rPr lang="en-US" sz="850" b="1" dirty="0">
                <a:solidFill>
                  <a:srgbClr val="070909"/>
                </a:solidFill>
                <a:effectLst/>
                <a:latin typeface="Verdana" panose="020B0604030504040204" pitchFamily="34" charset="0"/>
                <a:ea typeface="MS Mincho" panose="02020609040205080304" pitchFamily="49" charset="-128"/>
                <a:cs typeface="Lasiver-Regular"/>
              </a:rPr>
              <a:t>Refer to slides 3-38 of the “Equipment Identification and Floral Crops” PowerPoint to present the floriculture equipment and supplies.</a:t>
            </a:r>
            <a:endParaRPr lang="en-US" sz="850" dirty="0">
              <a:solidFill>
                <a:srgbClr val="070909"/>
              </a:solidFill>
              <a:effectLst/>
              <a:latin typeface="Verdana" panose="020B0604030504040204" pitchFamily="34" charset="0"/>
              <a:ea typeface="MS Mincho" panose="02020609040205080304" pitchFamily="49" charset="-128"/>
              <a:cs typeface="Lasiver-Regular"/>
            </a:endParaRP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101600" marR="0" indent="0">
              <a:spcBef>
                <a:spcPts val="0"/>
              </a:spcBef>
              <a:spcAft>
                <a:spcPts val="0"/>
              </a:spcAft>
              <a:buNone/>
            </a:pPr>
            <a:r>
              <a:rPr lang="en-US" sz="850" i="1" dirty="0">
                <a:solidFill>
                  <a:srgbClr val="070909"/>
                </a:solidFill>
                <a:effectLst/>
                <a:latin typeface="Verdana" panose="020B0604030504040204" pitchFamily="34" charset="0"/>
                <a:ea typeface="MS Mincho" panose="02020609040205080304" pitchFamily="49" charset="-128"/>
                <a:cs typeface="Lasiver-Regular"/>
              </a:rPr>
              <a:t>When creating a floral arrangement, a floral designer has access to many tools to help get the job done. Every piece of equipment has a unique function and helps manage the flowers, build the structure and add decoration. </a:t>
            </a:r>
            <a:endParaRPr lang="en-US" sz="850" dirty="0">
              <a:solidFill>
                <a:srgbClr val="070909"/>
              </a:solidFill>
              <a:effectLst/>
              <a:latin typeface="Verdana" panose="020B0604030504040204" pitchFamily="34" charset="0"/>
              <a:ea typeface="MS Mincho" panose="02020609040205080304" pitchFamily="49" charset="-128"/>
              <a:cs typeface="Lasiver-Regular"/>
            </a:endParaRPr>
          </a:p>
          <a:p>
            <a:pPr marL="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When presenting each equipment slide, be sure to include the function or purpose of the item and distinguishing characteristics. If your program has access to any of the items identified in the lesson, have them available for students to view as they are mentioned in the PowerPoint.</a:t>
            </a: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101600" marR="0" indent="0">
              <a:spcBef>
                <a:spcPts val="0"/>
              </a:spcBef>
              <a:spcAft>
                <a:spcPts val="0"/>
              </a:spcAft>
              <a:buNone/>
            </a:pPr>
            <a:r>
              <a:rPr lang="en-US" sz="850" b="1" dirty="0">
                <a:solidFill>
                  <a:srgbClr val="070909"/>
                </a:solidFill>
                <a:effectLst/>
                <a:latin typeface="Verdana" panose="020B0604030504040204" pitchFamily="34" charset="0"/>
                <a:ea typeface="MS Mincho" panose="02020609040205080304" pitchFamily="49" charset="-128"/>
                <a:cs typeface="Lasiver-Regular"/>
              </a:rPr>
              <a:t>Refer to slides 39-47 of the “Equipment Identification and Floral Crops” PowerPoint to present how floral crops are categorized. </a:t>
            </a:r>
            <a:endParaRPr lang="en-US" sz="850" dirty="0">
              <a:solidFill>
                <a:srgbClr val="070909"/>
              </a:solidFill>
              <a:effectLst/>
              <a:latin typeface="Verdana" panose="020B0604030504040204" pitchFamily="34" charset="0"/>
              <a:ea typeface="MS Mincho" panose="02020609040205080304" pitchFamily="49" charset="-128"/>
              <a:cs typeface="Lasiver-Regular"/>
            </a:endParaRP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101600" marR="0" indent="0">
              <a:spcBef>
                <a:spcPts val="0"/>
              </a:spcBef>
              <a:spcAft>
                <a:spcPts val="0"/>
              </a:spcAft>
              <a:buNone/>
            </a:pPr>
            <a:r>
              <a:rPr lang="en-US" sz="850" i="1" dirty="0">
                <a:solidFill>
                  <a:srgbClr val="070909"/>
                </a:solidFill>
                <a:effectLst/>
                <a:latin typeface="Verdana" panose="020B0604030504040204" pitchFamily="34" charset="0"/>
                <a:ea typeface="MS Mincho" panose="02020609040205080304" pitchFamily="49" charset="-128"/>
                <a:cs typeface="Lasiver-Regular"/>
              </a:rPr>
              <a:t>Floral crops used in floral arrangements are either flowers or foliage. The flowers and foliage are categorized based on their shape, size and function in an arrangement. </a:t>
            </a:r>
            <a:endParaRPr lang="en-US" sz="850" dirty="0">
              <a:solidFill>
                <a:srgbClr val="070909"/>
              </a:solidFill>
              <a:effectLst/>
              <a:latin typeface="Verdana" panose="020B0604030504040204" pitchFamily="34" charset="0"/>
              <a:ea typeface="MS Mincho" panose="02020609040205080304" pitchFamily="49" charset="-128"/>
              <a:cs typeface="Lasiver-Regular"/>
            </a:endParaRPr>
          </a:p>
          <a:p>
            <a:pPr marL="101600" marR="0" indent="0">
              <a:spcBef>
                <a:spcPts val="0"/>
              </a:spcBef>
              <a:spcAft>
                <a:spcPts val="0"/>
              </a:spcAft>
              <a:buNone/>
            </a:pPr>
            <a:r>
              <a:rPr lang="en-US" sz="850" i="1" dirty="0">
                <a:solidFill>
                  <a:srgbClr val="070909"/>
                </a:solidFill>
                <a:effectLst/>
                <a:latin typeface="Verdana" panose="020B0604030504040204" pitchFamily="34" charset="0"/>
                <a:ea typeface="MS Mincho" panose="02020609040205080304" pitchFamily="49" charset="-128"/>
                <a:cs typeface="Lasiver-Regular"/>
              </a:rPr>
              <a:t> </a:t>
            </a:r>
            <a:endParaRPr lang="en-US" sz="850" dirty="0">
              <a:solidFill>
                <a:srgbClr val="070909"/>
              </a:solidFill>
              <a:effectLst/>
              <a:latin typeface="Verdana" panose="020B0604030504040204" pitchFamily="34" charset="0"/>
              <a:ea typeface="MS Mincho" panose="02020609040205080304" pitchFamily="49" charset="-128"/>
              <a:cs typeface="Lasiver-Regular"/>
            </a:endParaRP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On the floral crop slides, only some examples are given. If your program has access to any silk or fresh-cut plants, have them available for examples as they are mentioned in the PowerPoint. </a:t>
            </a: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0" marR="0" lvl="0" indent="0">
              <a:spcBef>
                <a:spcPts val="0"/>
              </a:spcBef>
              <a:spcAft>
                <a:spcPts val="0"/>
              </a:spcAft>
              <a:buNone/>
            </a:pPr>
            <a:r>
              <a:rPr lang="en-US" sz="1000" i="1" dirty="0">
                <a:solidFill>
                  <a:srgbClr val="004C97"/>
                </a:solidFill>
                <a:effectLst/>
                <a:latin typeface="Georgia" panose="02040502050405020303" pitchFamily="18" charset="0"/>
                <a:ea typeface="MS Mincho" panose="02020609040205080304" pitchFamily="49" charset="-128"/>
                <a:cs typeface="KlinicSlab-MediumItalic"/>
              </a:rPr>
              <a:t>Reflection</a:t>
            </a:r>
            <a:r>
              <a:rPr lang="en-US" sz="850" b="1" i="1" dirty="0">
                <a:solidFill>
                  <a:srgbClr val="070909"/>
                </a:solidFill>
                <a:effectLst/>
                <a:latin typeface="Verdana" panose="020B0604030504040204" pitchFamily="34" charset="0"/>
                <a:ea typeface="MS Mincho" panose="02020609040205080304" pitchFamily="49" charset="-128"/>
                <a:cs typeface="Lasiver-Regular"/>
              </a:rPr>
              <a:t> </a:t>
            </a:r>
            <a:r>
              <a:rPr lang="en-US" sz="850" i="1" dirty="0">
                <a:solidFill>
                  <a:srgbClr val="070909"/>
                </a:solidFill>
                <a:effectLst/>
                <a:latin typeface="Verdana" panose="020B0604030504040204" pitchFamily="34" charset="0"/>
                <a:ea typeface="MS Mincho" panose="02020609040205080304" pitchFamily="49" charset="-128"/>
                <a:cs typeface="Lasiver-Regular"/>
              </a:rPr>
              <a:t>(suggested 5-10 minutes): </a:t>
            </a:r>
            <a:r>
              <a:rPr lang="en-US" sz="850" b="1" dirty="0">
                <a:solidFill>
                  <a:srgbClr val="070909"/>
                </a:solidFill>
                <a:effectLst/>
                <a:latin typeface="Verdana" panose="020B0604030504040204" pitchFamily="34" charset="0"/>
                <a:ea typeface="MS Mincho" panose="02020609040205080304" pitchFamily="49" charset="-128"/>
                <a:cs typeface="Lasiver-Regular"/>
              </a:rPr>
              <a:t>Refer to slide 48 of the “Equipment Identification and Floral Crops” PowerPoint to present the reflection activity. </a:t>
            </a:r>
            <a:endParaRPr lang="en-US" sz="850" dirty="0">
              <a:solidFill>
                <a:srgbClr val="070909"/>
              </a:solidFill>
              <a:effectLst/>
              <a:latin typeface="Verdana" panose="020B0604030504040204" pitchFamily="34" charset="0"/>
              <a:ea typeface="MS Mincho" panose="02020609040205080304" pitchFamily="49" charset="-128"/>
              <a:cs typeface="Lasiver-Regular"/>
            </a:endParaRP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For the reflection activity, have students look at their original “shopping lists” from the introduction activity, and on the same piece of paper, have them begin a new list based of the arrangement image of their choice. Lists should include the equipment and floral crops (proper plant name is not necessary, just if it is a form flower, filler foliage, etc.).</a:t>
            </a:r>
          </a:p>
          <a:p>
            <a:pPr marL="101600" marR="0" indent="0">
              <a:spcBef>
                <a:spcPts val="0"/>
              </a:spcBef>
              <a:spcAft>
                <a:spcPts val="0"/>
              </a:spcAft>
              <a:buNone/>
            </a:pPr>
            <a:r>
              <a:rPr lang="en-US" sz="850" b="1" i="1" dirty="0">
                <a:solidFill>
                  <a:srgbClr val="070909"/>
                </a:solidFill>
                <a:effectLst/>
                <a:latin typeface="Verdana" panose="020B0604030504040204" pitchFamily="34" charset="0"/>
                <a:ea typeface="MS Mincho" panose="02020609040205080304" pitchFamily="49" charset="-128"/>
                <a:cs typeface="Lasiver-Regular"/>
              </a:rPr>
              <a:t> </a:t>
            </a:r>
            <a:endParaRPr lang="en-US" sz="850" dirty="0">
              <a:solidFill>
                <a:srgbClr val="070909"/>
              </a:solidFill>
              <a:effectLst/>
              <a:latin typeface="Verdana" panose="020B0604030504040204" pitchFamily="34" charset="0"/>
              <a:ea typeface="MS Mincho" panose="02020609040205080304" pitchFamily="49" charset="-128"/>
              <a:cs typeface="Lasiver-Regular"/>
            </a:endParaRPr>
          </a:p>
          <a:p>
            <a:pPr marL="101600" marR="0" indent="0">
              <a:spcBef>
                <a:spcPts val="0"/>
              </a:spcBef>
              <a:spcAft>
                <a:spcPts val="0"/>
              </a:spcAft>
              <a:buNone/>
            </a:pPr>
            <a:r>
              <a:rPr lang="en-US" sz="850" i="1" dirty="0">
                <a:solidFill>
                  <a:srgbClr val="070909"/>
                </a:solidFill>
                <a:effectLst/>
                <a:latin typeface="Verdana" panose="020B0604030504040204" pitchFamily="34" charset="0"/>
                <a:ea typeface="MS Mincho" panose="02020609040205080304" pitchFamily="49" charset="-128"/>
                <a:cs typeface="Lasiver-Regular"/>
              </a:rPr>
              <a:t>Pick one of the arrangements on the screen and think about what materials are required to recreate the design. Make another shopping list capturing the equipment and floral crops necessary to create the arrangement you chose.  </a:t>
            </a:r>
            <a:endParaRPr lang="en-US" sz="850" dirty="0">
              <a:solidFill>
                <a:srgbClr val="070909"/>
              </a:solidFill>
              <a:effectLst/>
              <a:latin typeface="Verdana" panose="020B0604030504040204" pitchFamily="34" charset="0"/>
              <a:ea typeface="MS Mincho" panose="02020609040205080304" pitchFamily="49" charset="-128"/>
              <a:cs typeface="Lasiver-Regular"/>
            </a:endParaRPr>
          </a:p>
          <a:p>
            <a:pPr marL="0" marR="0" indent="0">
              <a:spcBef>
                <a:spcPts val="0"/>
              </a:spcBef>
              <a:spcAft>
                <a:spcPts val="0"/>
              </a:spcAft>
              <a:buNone/>
            </a:pPr>
            <a:r>
              <a:rPr lang="en-US" sz="850" i="1" dirty="0">
                <a:solidFill>
                  <a:srgbClr val="070909"/>
                </a:solidFill>
                <a:effectLst/>
                <a:latin typeface="Verdana" panose="020B0604030504040204" pitchFamily="34" charset="0"/>
                <a:ea typeface="MS Mincho" panose="02020609040205080304" pitchFamily="49" charset="-128"/>
                <a:cs typeface="Lasiver-Regular"/>
              </a:rPr>
              <a:t> </a:t>
            </a:r>
            <a:endParaRPr lang="en-US" sz="850" dirty="0">
              <a:solidFill>
                <a:srgbClr val="070909"/>
              </a:solidFill>
              <a:effectLst/>
              <a:latin typeface="Verdana" panose="020B0604030504040204" pitchFamily="34" charset="0"/>
              <a:ea typeface="MS Mincho" panose="02020609040205080304" pitchFamily="49" charset="-128"/>
              <a:cs typeface="Lasiver-Regular"/>
            </a:endParaRP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Students can turn this in for a daily grade and/or a formative assessment. Be sure to check that the basic equipment is being recognized and the categories of floral crops are understood prior to moving on. </a:t>
            </a:r>
          </a:p>
          <a:p>
            <a:pPr marL="101600" marR="0"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 </a:t>
            </a:r>
          </a:p>
          <a:p>
            <a:pPr marL="0" marR="0" lvl="0" indent="0">
              <a:spcBef>
                <a:spcPts val="0"/>
              </a:spcBef>
              <a:spcAft>
                <a:spcPts val="0"/>
              </a:spcAft>
              <a:buNone/>
            </a:pPr>
            <a:r>
              <a:rPr lang="en-US" sz="1000" i="1" dirty="0">
                <a:solidFill>
                  <a:srgbClr val="004C97"/>
                </a:solidFill>
                <a:effectLst/>
                <a:latin typeface="Georgia" panose="02040502050405020303" pitchFamily="18" charset="0"/>
                <a:ea typeface="MS Mincho" panose="02020609040205080304" pitchFamily="49" charset="-128"/>
                <a:cs typeface="KlinicSlab-MediumItalic"/>
              </a:rPr>
              <a:t>Leveling Up</a:t>
            </a:r>
            <a:r>
              <a:rPr lang="en-US" sz="850" b="1" i="1" dirty="0">
                <a:solidFill>
                  <a:srgbClr val="4F81BD"/>
                </a:solidFill>
                <a:effectLst/>
                <a:latin typeface="Verdana" panose="020B0604030504040204" pitchFamily="34" charset="0"/>
                <a:ea typeface="MS Mincho" panose="02020609040205080304" pitchFamily="49" charset="-128"/>
                <a:cs typeface="Lasiver-Regular"/>
              </a:rPr>
              <a:t> </a:t>
            </a:r>
            <a:r>
              <a:rPr lang="en-US" sz="850" dirty="0">
                <a:solidFill>
                  <a:srgbClr val="070909"/>
                </a:solidFill>
                <a:effectLst/>
                <a:latin typeface="Verdana" panose="020B0604030504040204" pitchFamily="34" charset="0"/>
                <a:ea typeface="MS Mincho" panose="02020609040205080304" pitchFamily="49" charset="-128"/>
                <a:cs typeface="Lasiver-Regular"/>
              </a:rPr>
              <a:t>For students who finish early or want to practice the identification activity in the floriculture CDE. </a:t>
            </a:r>
          </a:p>
          <a:p>
            <a:pPr marL="457200" marR="0" lvl="1"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If you have internet access, have students use the plant identification cards on the </a:t>
            </a:r>
            <a:r>
              <a:rPr lang="en-US" sz="850" u="sng" dirty="0">
                <a:solidFill>
                  <a:srgbClr val="070909"/>
                </a:solidFill>
                <a:effectLst/>
                <a:latin typeface="Verdana" panose="020B0604030504040204" pitchFamily="34" charset="0"/>
                <a:ea typeface="MS Mincho" panose="02020609040205080304" pitchFamily="49" charset="-128"/>
                <a:cs typeface="Lasiver-Regular"/>
                <a:hlinkClick r:id="rId3"/>
              </a:rPr>
              <a:t>National FFA Quizlet</a:t>
            </a:r>
            <a:r>
              <a:rPr lang="en-US" sz="850" dirty="0">
                <a:solidFill>
                  <a:srgbClr val="070909"/>
                </a:solidFill>
                <a:effectLst/>
                <a:latin typeface="Verdana" panose="020B0604030504040204" pitchFamily="34" charset="0"/>
                <a:ea typeface="MS Mincho" panose="02020609040205080304" pitchFamily="49" charset="-128"/>
                <a:cs typeface="Lasiver-Regular"/>
              </a:rPr>
              <a:t> page to practice identifying items discussed in class.</a:t>
            </a:r>
          </a:p>
          <a:p>
            <a:pPr marL="457200" marR="0" lvl="1" indent="0">
              <a:spcBef>
                <a:spcPts val="0"/>
              </a:spcBef>
              <a:spcAft>
                <a:spcPts val="0"/>
              </a:spcAft>
              <a:buNone/>
            </a:pPr>
            <a:r>
              <a:rPr lang="en-US" sz="850" dirty="0">
                <a:solidFill>
                  <a:srgbClr val="070909"/>
                </a:solidFill>
                <a:effectLst/>
                <a:latin typeface="Verdana" panose="020B0604030504040204" pitchFamily="34" charset="0"/>
                <a:ea typeface="MS Mincho" panose="02020609040205080304" pitchFamily="49" charset="-128"/>
                <a:cs typeface="Lasiver-Regular"/>
              </a:rPr>
              <a:t>If you do not have internet access, create a set of flash cards using the equipment slides of this PowerPoint, so students can practice identifying items discussed in class.</a:t>
            </a:r>
          </a:p>
          <a:p>
            <a:pPr marL="101600" indent="0">
              <a:buNone/>
            </a:pPr>
            <a:endParaRPr lang="en-US" dirty="0"/>
          </a:p>
        </p:txBody>
      </p:sp>
      <p:sp>
        <p:nvSpPr>
          <p:cNvPr id="3" name="Title 2">
            <a:extLst>
              <a:ext uri="{FF2B5EF4-FFF2-40B4-BE49-F238E27FC236}">
                <a16:creationId xmlns:a16="http://schemas.microsoft.com/office/drawing/2014/main" id="{33B8EC79-03CC-1327-51AD-0E361375D0ED}"/>
              </a:ext>
            </a:extLst>
          </p:cNvPr>
          <p:cNvSpPr>
            <a:spLocks noGrp="1"/>
          </p:cNvSpPr>
          <p:nvPr>
            <p:ph type="title"/>
          </p:nvPr>
        </p:nvSpPr>
        <p:spPr/>
        <p:txBody>
          <a:bodyPr/>
          <a:lstStyle/>
          <a:p>
            <a:r>
              <a:rPr lang="en-US" dirty="0"/>
              <a:t>Lesson Plan</a:t>
            </a:r>
          </a:p>
        </p:txBody>
      </p:sp>
    </p:spTree>
    <p:extLst>
      <p:ext uri="{BB962C8B-B14F-4D97-AF65-F5344CB8AC3E}">
        <p14:creationId xmlns:p14="http://schemas.microsoft.com/office/powerpoint/2010/main" val="143783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9"/>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Floral Wire</a:t>
            </a:r>
            <a:endParaRPr/>
          </a:p>
        </p:txBody>
      </p:sp>
      <p:sp>
        <p:nvSpPr>
          <p:cNvPr id="192" name="Google Shape;192;p19"/>
          <p:cNvSpPr txBox="1">
            <a:spLocks noGrp="1"/>
          </p:cNvSpPr>
          <p:nvPr>
            <p:ph type="body" idx="1"/>
          </p:nvPr>
        </p:nvSpPr>
        <p:spPr>
          <a:xfrm>
            <a:off x="457200" y="1818640"/>
            <a:ext cx="4699262"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Thin, long wire used to strengthen and combine stem.</a:t>
            </a:r>
            <a:endParaRPr/>
          </a:p>
          <a:p>
            <a:pPr marL="342900" lvl="0" indent="-342900" algn="l" rtl="0">
              <a:lnSpc>
                <a:spcPct val="100000"/>
              </a:lnSpc>
              <a:spcBef>
                <a:spcPts val="800"/>
              </a:spcBef>
              <a:spcAft>
                <a:spcPts val="0"/>
              </a:spcAft>
              <a:buClr>
                <a:srgbClr val="7F7F7F"/>
              </a:buClr>
              <a:buSzPts val="2000"/>
              <a:buFont typeface="Arial"/>
              <a:buChar char="•"/>
            </a:pPr>
            <a:r>
              <a:rPr lang="en-US"/>
              <a:t>Sold based on diameter size or gauge.</a:t>
            </a:r>
            <a:endParaRPr/>
          </a:p>
          <a:p>
            <a:pPr marL="342900" lvl="0" indent="-342900" algn="l" rtl="0">
              <a:lnSpc>
                <a:spcPct val="100000"/>
              </a:lnSpc>
              <a:spcBef>
                <a:spcPts val="800"/>
              </a:spcBef>
              <a:spcAft>
                <a:spcPts val="0"/>
              </a:spcAft>
              <a:buClr>
                <a:srgbClr val="7F7F7F"/>
              </a:buClr>
              <a:buSzPts val="2000"/>
              <a:buFont typeface="Arial"/>
              <a:buChar char="•"/>
            </a:pPr>
            <a:r>
              <a:rPr lang="en-US"/>
              <a:t>18- and 28-gauge are commonly used</a:t>
            </a:r>
            <a:endParaRPr/>
          </a:p>
        </p:txBody>
      </p:sp>
      <p:sp>
        <p:nvSpPr>
          <p:cNvPr id="193" name="Google Shape;193;p19"/>
          <p:cNvSpPr/>
          <p:nvPr/>
        </p:nvSpPr>
        <p:spPr>
          <a:xfrm>
            <a:off x="6068291" y="5802908"/>
            <a:ext cx="1883940" cy="1268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
                <a:solidFill>
                  <a:schemeClr val="dk1"/>
                </a:solidFill>
                <a:latin typeface="Arial"/>
                <a:ea typeface="Arial"/>
                <a:cs typeface="Arial"/>
                <a:sym typeface="Arial"/>
              </a:rPr>
              <a:t>http://cdn1.bigcommerce.com/server5200/4m7zoyl/products/469/images/818/Green_Floral_Wires__59867.1375234001.1280.1280.jpg?c=2</a:t>
            </a:r>
            <a:endParaRPr/>
          </a:p>
        </p:txBody>
      </p:sp>
      <p:sp>
        <p:nvSpPr>
          <p:cNvPr id="194" name="Google Shape;194;p19"/>
          <p:cNvSpPr/>
          <p:nvPr/>
        </p:nvSpPr>
        <p:spPr>
          <a:xfrm>
            <a:off x="326768" y="6718882"/>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http://www.koch.com.au/blog/wp-content/uploads/2013/04/florist_wire.jpg</a:t>
            </a:r>
            <a:endParaRPr/>
          </a:p>
        </p:txBody>
      </p:sp>
      <p:pic>
        <p:nvPicPr>
          <p:cNvPr id="195" name="Google Shape;195;p19"/>
          <p:cNvPicPr preferRelativeResize="0"/>
          <p:nvPr/>
        </p:nvPicPr>
        <p:blipFill rotWithShape="1">
          <a:blip r:embed="rId3">
            <a:alphaModFix/>
          </a:blip>
          <a:srcRect/>
          <a:stretch/>
        </p:blipFill>
        <p:spPr>
          <a:xfrm>
            <a:off x="813309" y="3872746"/>
            <a:ext cx="3987044" cy="2846136"/>
          </a:xfrm>
          <a:prstGeom prst="rect">
            <a:avLst/>
          </a:prstGeom>
          <a:noFill/>
          <a:ln>
            <a:noFill/>
          </a:ln>
        </p:spPr>
      </p:pic>
      <p:pic>
        <p:nvPicPr>
          <p:cNvPr id="196" name="Google Shape;196;p19"/>
          <p:cNvPicPr preferRelativeResize="0"/>
          <p:nvPr/>
        </p:nvPicPr>
        <p:blipFill rotWithShape="1">
          <a:blip r:embed="rId4">
            <a:alphaModFix/>
          </a:blip>
          <a:srcRect/>
          <a:stretch/>
        </p:blipFill>
        <p:spPr>
          <a:xfrm>
            <a:off x="5156462" y="1818640"/>
            <a:ext cx="3984268" cy="398426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0"/>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Glass Vase</a:t>
            </a:r>
            <a:br>
              <a:rPr lang="en-US"/>
            </a:br>
            <a:endParaRPr/>
          </a:p>
        </p:txBody>
      </p:sp>
      <p:sp>
        <p:nvSpPr>
          <p:cNvPr id="202" name="Google Shape;202;p20"/>
          <p:cNvSpPr txBox="1">
            <a:spLocks noGrp="1"/>
          </p:cNvSpPr>
          <p:nvPr>
            <p:ph type="body" idx="1"/>
          </p:nvPr>
        </p:nvSpPr>
        <p:spPr>
          <a:xfrm>
            <a:off x="457200" y="1818640"/>
            <a:ext cx="4652128"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Glass vases are used to hold single flower or mixed flower arrangements, depending on the size.</a:t>
            </a:r>
            <a:endParaRPr/>
          </a:p>
          <a:p>
            <a:pPr marL="342900" lvl="0" indent="-342900" algn="l" rtl="0">
              <a:lnSpc>
                <a:spcPct val="100000"/>
              </a:lnSpc>
              <a:spcBef>
                <a:spcPts val="800"/>
              </a:spcBef>
              <a:spcAft>
                <a:spcPts val="0"/>
              </a:spcAft>
              <a:buClr>
                <a:srgbClr val="7F7F7F"/>
              </a:buClr>
              <a:buSzPts val="2000"/>
              <a:buFont typeface="Arial"/>
              <a:buChar char="•"/>
            </a:pPr>
            <a:r>
              <a:rPr lang="en-US"/>
              <a:t>Vases can be simple or ornate, big or small, and in various colors and shapes. </a:t>
            </a:r>
            <a:endParaRPr/>
          </a:p>
          <a:p>
            <a:pPr marL="342900" lvl="0" indent="-215900" algn="l" rtl="0">
              <a:lnSpc>
                <a:spcPct val="100000"/>
              </a:lnSpc>
              <a:spcBef>
                <a:spcPts val="800"/>
              </a:spcBef>
              <a:spcAft>
                <a:spcPts val="0"/>
              </a:spcAft>
              <a:buClr>
                <a:srgbClr val="7F7F7F"/>
              </a:buClr>
              <a:buSzPts val="2000"/>
              <a:buFont typeface="Arial"/>
              <a:buNone/>
            </a:pPr>
            <a:endParaRPr/>
          </a:p>
        </p:txBody>
      </p:sp>
      <p:pic>
        <p:nvPicPr>
          <p:cNvPr id="203" name="Google Shape;203;p20"/>
          <p:cNvPicPr preferRelativeResize="0"/>
          <p:nvPr/>
        </p:nvPicPr>
        <p:blipFill rotWithShape="1">
          <a:blip r:embed="rId3">
            <a:alphaModFix/>
          </a:blip>
          <a:srcRect/>
          <a:stretch/>
        </p:blipFill>
        <p:spPr>
          <a:xfrm>
            <a:off x="5252273" y="1818640"/>
            <a:ext cx="3740815" cy="3695654"/>
          </a:xfrm>
          <a:prstGeom prst="rect">
            <a:avLst/>
          </a:prstGeom>
          <a:noFill/>
          <a:ln>
            <a:noFill/>
          </a:ln>
        </p:spPr>
      </p:pic>
      <p:sp>
        <p:nvSpPr>
          <p:cNvPr id="204" name="Google Shape;204;p20"/>
          <p:cNvSpPr/>
          <p:nvPr/>
        </p:nvSpPr>
        <p:spPr>
          <a:xfrm>
            <a:off x="5548039" y="5514294"/>
            <a:ext cx="314928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http://i01.i.aliimg.com/img/pb/011/768/485/485768011_883.jpg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1"/>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Glue Gun</a:t>
            </a:r>
            <a:endParaRPr/>
          </a:p>
        </p:txBody>
      </p:sp>
      <p:sp>
        <p:nvSpPr>
          <p:cNvPr id="210" name="Google Shape;210;p21"/>
          <p:cNvSpPr txBox="1">
            <a:spLocks noGrp="1"/>
          </p:cNvSpPr>
          <p:nvPr>
            <p:ph type="body" idx="1"/>
          </p:nvPr>
        </p:nvSpPr>
        <p:spPr>
          <a:xfrm>
            <a:off x="457200" y="1818640"/>
            <a:ext cx="5048054"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Used to administer hot glue when working with flower arrangements</a:t>
            </a:r>
            <a:endParaRPr/>
          </a:p>
          <a:p>
            <a:pPr marL="342900" lvl="0" indent="-342900" algn="l" rtl="0">
              <a:lnSpc>
                <a:spcPct val="100000"/>
              </a:lnSpc>
              <a:spcBef>
                <a:spcPts val="800"/>
              </a:spcBef>
              <a:spcAft>
                <a:spcPts val="0"/>
              </a:spcAft>
              <a:buClr>
                <a:srgbClr val="7F7F7F"/>
              </a:buClr>
              <a:buSzPts val="2000"/>
              <a:buFont typeface="Arial"/>
              <a:buChar char="•"/>
            </a:pPr>
            <a:r>
              <a:rPr lang="en-US"/>
              <a:t>When plugged in, the machine heats up the glue sticks and allows it to be applied precisely as a liquid.</a:t>
            </a:r>
            <a:endParaRPr/>
          </a:p>
        </p:txBody>
      </p:sp>
      <p:pic>
        <p:nvPicPr>
          <p:cNvPr id="211" name="Google Shape;211;p21"/>
          <p:cNvPicPr preferRelativeResize="0"/>
          <p:nvPr/>
        </p:nvPicPr>
        <p:blipFill rotWithShape="1">
          <a:blip r:embed="rId3">
            <a:alphaModFix/>
          </a:blip>
          <a:srcRect/>
          <a:stretch/>
        </p:blipFill>
        <p:spPr>
          <a:xfrm>
            <a:off x="5505254" y="2092751"/>
            <a:ext cx="3473219" cy="2738054"/>
          </a:xfrm>
          <a:prstGeom prst="rect">
            <a:avLst/>
          </a:prstGeom>
          <a:noFill/>
          <a:ln>
            <a:noFill/>
          </a:ln>
        </p:spPr>
      </p:pic>
      <p:sp>
        <p:nvSpPr>
          <p:cNvPr id="212" name="Google Shape;212;p21"/>
          <p:cNvSpPr/>
          <p:nvPr/>
        </p:nvSpPr>
        <p:spPr>
          <a:xfrm>
            <a:off x="4955864" y="4718906"/>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http://d28xhcgddm1buq.cloudfront.net/product-images/bevfabriccrafts_2269_775864018_260.jpg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2"/>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Glue Pan</a:t>
            </a:r>
            <a:endParaRPr/>
          </a:p>
        </p:txBody>
      </p:sp>
      <p:sp>
        <p:nvSpPr>
          <p:cNvPr id="218" name="Google Shape;218;p22"/>
          <p:cNvSpPr txBox="1">
            <a:spLocks noGrp="1"/>
          </p:cNvSpPr>
          <p:nvPr>
            <p:ph type="body" idx="1"/>
          </p:nvPr>
        </p:nvSpPr>
        <p:spPr>
          <a:xfrm>
            <a:off x="457200" y="1818640"/>
            <a:ext cx="4897225"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Melts glue in the pan</a:t>
            </a:r>
            <a:endParaRPr/>
          </a:p>
          <a:p>
            <a:pPr marL="342900" lvl="0" indent="-342900" algn="l" rtl="0">
              <a:lnSpc>
                <a:spcPct val="100000"/>
              </a:lnSpc>
              <a:spcBef>
                <a:spcPts val="800"/>
              </a:spcBef>
              <a:spcAft>
                <a:spcPts val="0"/>
              </a:spcAft>
              <a:buClr>
                <a:srgbClr val="7F7F7F"/>
              </a:buClr>
              <a:buSzPts val="2000"/>
              <a:buFont typeface="Arial"/>
              <a:buChar char="•"/>
            </a:pPr>
            <a:r>
              <a:rPr lang="en-US"/>
              <a:t>Stems and foam can be dipped directly into the glue pan.  </a:t>
            </a:r>
            <a:endParaRPr/>
          </a:p>
        </p:txBody>
      </p:sp>
      <p:pic>
        <p:nvPicPr>
          <p:cNvPr id="219" name="Google Shape;219;p22"/>
          <p:cNvPicPr preferRelativeResize="0"/>
          <p:nvPr/>
        </p:nvPicPr>
        <p:blipFill rotWithShape="1">
          <a:blip r:embed="rId3">
            <a:alphaModFix/>
          </a:blip>
          <a:srcRect/>
          <a:stretch/>
        </p:blipFill>
        <p:spPr>
          <a:xfrm>
            <a:off x="5304051" y="1900026"/>
            <a:ext cx="3839949" cy="3839949"/>
          </a:xfrm>
          <a:prstGeom prst="rect">
            <a:avLst/>
          </a:prstGeom>
          <a:noFill/>
          <a:ln>
            <a:noFill/>
          </a:ln>
        </p:spPr>
      </p:pic>
      <p:sp>
        <p:nvSpPr>
          <p:cNvPr id="220" name="Google Shape;220;p22"/>
          <p:cNvSpPr/>
          <p:nvPr/>
        </p:nvSpPr>
        <p:spPr>
          <a:xfrm>
            <a:off x="5981308" y="5229767"/>
            <a:ext cx="2804474" cy="153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
                <a:solidFill>
                  <a:schemeClr val="dk1"/>
                </a:solidFill>
                <a:latin typeface="Arial"/>
                <a:ea typeface="Arial"/>
                <a:cs typeface="Arial"/>
                <a:sym typeface="Arial"/>
              </a:rPr>
              <a:t>http://www.marshallfloralproducts.com/thumbnail.asp?file=assets/images/hotmeltgluepan1.jpg&amp;maxx=500&amp;maxy=0</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3"/>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Glue Stick </a:t>
            </a:r>
            <a:endParaRPr/>
          </a:p>
        </p:txBody>
      </p:sp>
      <p:sp>
        <p:nvSpPr>
          <p:cNvPr id="226" name="Google Shape;226;p23"/>
          <p:cNvSpPr txBox="1">
            <a:spLocks noGrp="1"/>
          </p:cNvSpPr>
          <p:nvPr>
            <p:ph type="body" idx="1"/>
          </p:nvPr>
        </p:nvSpPr>
        <p:spPr>
          <a:xfrm>
            <a:off x="457200" y="1790359"/>
            <a:ext cx="4746396"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Starts as solid cylinder sticks of glue</a:t>
            </a:r>
            <a:endParaRPr/>
          </a:p>
          <a:p>
            <a:pPr marL="342900" lvl="0" indent="-342900" algn="l" rtl="0">
              <a:lnSpc>
                <a:spcPct val="100000"/>
              </a:lnSpc>
              <a:spcBef>
                <a:spcPts val="800"/>
              </a:spcBef>
              <a:spcAft>
                <a:spcPts val="0"/>
              </a:spcAft>
              <a:buClr>
                <a:srgbClr val="7F7F7F"/>
              </a:buClr>
              <a:buSzPts val="2000"/>
              <a:buFont typeface="Arial"/>
              <a:buChar char="•"/>
            </a:pPr>
            <a:r>
              <a:rPr lang="en-US"/>
              <a:t>Once inserted into a glue gun, the sticks are heated up and turned into a hot, liquid glue. </a:t>
            </a:r>
            <a:endParaRPr/>
          </a:p>
        </p:txBody>
      </p:sp>
      <p:pic>
        <p:nvPicPr>
          <p:cNvPr id="227" name="Google Shape;227;p23"/>
          <p:cNvPicPr preferRelativeResize="0"/>
          <p:nvPr/>
        </p:nvPicPr>
        <p:blipFill rotWithShape="1">
          <a:blip r:embed="rId3">
            <a:alphaModFix/>
          </a:blip>
          <a:srcRect/>
          <a:stretch/>
        </p:blipFill>
        <p:spPr>
          <a:xfrm>
            <a:off x="5067006" y="1813526"/>
            <a:ext cx="3979556" cy="3979556"/>
          </a:xfrm>
          <a:prstGeom prst="rect">
            <a:avLst/>
          </a:prstGeom>
          <a:noFill/>
          <a:ln>
            <a:noFill/>
          </a:ln>
        </p:spPr>
      </p:pic>
      <p:sp>
        <p:nvSpPr>
          <p:cNvPr id="228" name="Google Shape;228;p23"/>
          <p:cNvSpPr/>
          <p:nvPr/>
        </p:nvSpPr>
        <p:spPr>
          <a:xfrm>
            <a:off x="4770784" y="4086223"/>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http://www.hobbycraft.co.uk/supplyimages/567347_1000_1_800.jpg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4"/>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Nosegay Holder</a:t>
            </a:r>
            <a:br>
              <a:rPr lang="en-US"/>
            </a:br>
            <a:endParaRPr/>
          </a:p>
        </p:txBody>
      </p:sp>
      <p:sp>
        <p:nvSpPr>
          <p:cNvPr id="234" name="Google Shape;234;p24"/>
          <p:cNvSpPr txBox="1">
            <a:spLocks noGrp="1"/>
          </p:cNvSpPr>
          <p:nvPr>
            <p:ph type="body" idx="1"/>
          </p:nvPr>
        </p:nvSpPr>
        <p:spPr>
          <a:xfrm>
            <a:off x="457200" y="1818640"/>
            <a:ext cx="4642701"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Ornate holders for tuzzie-muzzies or hand-held bouquets</a:t>
            </a:r>
            <a:endParaRPr/>
          </a:p>
          <a:p>
            <a:pPr marL="342900" lvl="0" indent="-342900" algn="l" rtl="0">
              <a:lnSpc>
                <a:spcPct val="100000"/>
              </a:lnSpc>
              <a:spcBef>
                <a:spcPts val="800"/>
              </a:spcBef>
              <a:spcAft>
                <a:spcPts val="0"/>
              </a:spcAft>
              <a:buClr>
                <a:srgbClr val="7F7F7F"/>
              </a:buClr>
              <a:buSzPts val="2000"/>
              <a:buFont typeface="Arial"/>
              <a:buChar char="•"/>
            </a:pPr>
            <a:r>
              <a:rPr lang="en-US"/>
              <a:t>Made popular in European floral design</a:t>
            </a:r>
            <a:endParaRPr/>
          </a:p>
          <a:p>
            <a:pPr marL="342900" lvl="0" indent="-342900" algn="l" rtl="0">
              <a:lnSpc>
                <a:spcPct val="100000"/>
              </a:lnSpc>
              <a:spcBef>
                <a:spcPts val="800"/>
              </a:spcBef>
              <a:spcAft>
                <a:spcPts val="0"/>
              </a:spcAft>
              <a:buClr>
                <a:srgbClr val="7F7F7F"/>
              </a:buClr>
              <a:buSzPts val="2000"/>
              <a:buFont typeface="Arial"/>
              <a:buChar char="•"/>
            </a:pPr>
            <a:r>
              <a:rPr lang="en-US"/>
              <a:t>Can be metal or plastic</a:t>
            </a:r>
            <a:endParaRPr/>
          </a:p>
        </p:txBody>
      </p:sp>
      <p:pic>
        <p:nvPicPr>
          <p:cNvPr id="235" name="Google Shape;235;p24"/>
          <p:cNvPicPr preferRelativeResize="0"/>
          <p:nvPr/>
        </p:nvPicPr>
        <p:blipFill rotWithShape="1">
          <a:blip r:embed="rId3">
            <a:alphaModFix/>
          </a:blip>
          <a:srcRect/>
          <a:stretch/>
        </p:blipFill>
        <p:spPr>
          <a:xfrm>
            <a:off x="6107489" y="3901421"/>
            <a:ext cx="2038350" cy="1619250"/>
          </a:xfrm>
          <a:prstGeom prst="rect">
            <a:avLst/>
          </a:prstGeom>
          <a:noFill/>
          <a:ln>
            <a:noFill/>
          </a:ln>
        </p:spPr>
      </p:pic>
      <p:sp>
        <p:nvSpPr>
          <p:cNvPr id="236" name="Google Shape;236;p24"/>
          <p:cNvSpPr/>
          <p:nvPr/>
        </p:nvSpPr>
        <p:spPr>
          <a:xfrm>
            <a:off x="6094429" y="5520671"/>
            <a:ext cx="206447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https://img1.etsystatic.com/129/0/11669397/il_214x170.1049825417_ps1x.jpg</a:t>
            </a:r>
            <a:endParaRPr/>
          </a:p>
        </p:txBody>
      </p:sp>
      <p:sp>
        <p:nvSpPr>
          <p:cNvPr id="237" name="Google Shape;237;p24"/>
          <p:cNvSpPr/>
          <p:nvPr/>
        </p:nvSpPr>
        <p:spPr>
          <a:xfrm>
            <a:off x="5927103" y="3287846"/>
            <a:ext cx="2399122"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https://o.quizlet.com/DR757YvmlND.NssRd341Og_m.png</a:t>
            </a:r>
            <a:endParaRPr/>
          </a:p>
        </p:txBody>
      </p:sp>
      <p:pic>
        <p:nvPicPr>
          <p:cNvPr id="238" name="Google Shape;238;p24"/>
          <p:cNvPicPr preferRelativeResize="0"/>
          <p:nvPr/>
        </p:nvPicPr>
        <p:blipFill rotWithShape="1">
          <a:blip r:embed="rId4">
            <a:alphaModFix/>
          </a:blip>
          <a:srcRect/>
          <a:stretch/>
        </p:blipFill>
        <p:spPr>
          <a:xfrm>
            <a:off x="6174164" y="1382846"/>
            <a:ext cx="1905000" cy="1905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5"/>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Pot Cover</a:t>
            </a:r>
            <a:endParaRPr/>
          </a:p>
        </p:txBody>
      </p:sp>
      <p:sp>
        <p:nvSpPr>
          <p:cNvPr id="244" name="Google Shape;244;p25"/>
          <p:cNvSpPr txBox="1">
            <a:spLocks noGrp="1"/>
          </p:cNvSpPr>
          <p:nvPr>
            <p:ph type="body" idx="1"/>
          </p:nvPr>
        </p:nvSpPr>
        <p:spPr>
          <a:xfrm>
            <a:off x="579748" y="1996715"/>
            <a:ext cx="4473019"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Polyfoil material used to cover containers</a:t>
            </a:r>
            <a:endParaRPr/>
          </a:p>
          <a:p>
            <a:pPr marL="342900" lvl="0" indent="-342900" algn="l" rtl="0">
              <a:lnSpc>
                <a:spcPct val="100000"/>
              </a:lnSpc>
              <a:spcBef>
                <a:spcPts val="800"/>
              </a:spcBef>
              <a:spcAft>
                <a:spcPts val="0"/>
              </a:spcAft>
              <a:buClr>
                <a:srgbClr val="7F7F7F"/>
              </a:buClr>
              <a:buSzPts val="2000"/>
              <a:buFont typeface="Arial"/>
              <a:buChar char="•"/>
            </a:pPr>
            <a:r>
              <a:rPr lang="en-US"/>
              <a:t>Comes in a variety of colors </a:t>
            </a:r>
            <a:endParaRPr/>
          </a:p>
        </p:txBody>
      </p:sp>
      <p:pic>
        <p:nvPicPr>
          <p:cNvPr id="245" name="Google Shape;245;p25"/>
          <p:cNvPicPr preferRelativeResize="0"/>
          <p:nvPr/>
        </p:nvPicPr>
        <p:blipFill rotWithShape="1">
          <a:blip r:embed="rId3">
            <a:alphaModFix/>
          </a:blip>
          <a:srcRect/>
          <a:stretch/>
        </p:blipFill>
        <p:spPr>
          <a:xfrm>
            <a:off x="5889396" y="1996715"/>
            <a:ext cx="2286000" cy="1714500"/>
          </a:xfrm>
          <a:prstGeom prst="rect">
            <a:avLst/>
          </a:prstGeom>
          <a:noFill/>
          <a:ln>
            <a:noFill/>
          </a:ln>
        </p:spPr>
      </p:pic>
      <p:sp>
        <p:nvSpPr>
          <p:cNvPr id="246" name="Google Shape;246;p25"/>
          <p:cNvSpPr/>
          <p:nvPr/>
        </p:nvSpPr>
        <p:spPr>
          <a:xfrm>
            <a:off x="5644299" y="3711215"/>
            <a:ext cx="2776193"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https://o.quizlet.com/1CaGCDjArxivuVYHkAw4Cw_m.jpg</a:t>
            </a:r>
            <a:endParaRPr/>
          </a:p>
        </p:txBody>
      </p:sp>
      <p:pic>
        <p:nvPicPr>
          <p:cNvPr id="247" name="Google Shape;247;p25"/>
          <p:cNvPicPr preferRelativeResize="0"/>
          <p:nvPr/>
        </p:nvPicPr>
        <p:blipFill rotWithShape="1">
          <a:blip r:embed="rId4">
            <a:alphaModFix/>
          </a:blip>
          <a:srcRect/>
          <a:stretch/>
        </p:blipFill>
        <p:spPr>
          <a:xfrm>
            <a:off x="6097178" y="3865103"/>
            <a:ext cx="2209800" cy="2286000"/>
          </a:xfrm>
          <a:prstGeom prst="rect">
            <a:avLst/>
          </a:prstGeom>
          <a:noFill/>
          <a:ln>
            <a:noFill/>
          </a:ln>
        </p:spPr>
      </p:pic>
      <p:sp>
        <p:nvSpPr>
          <p:cNvPr id="248" name="Google Shape;248;p25"/>
          <p:cNvSpPr/>
          <p:nvPr/>
        </p:nvSpPr>
        <p:spPr>
          <a:xfrm>
            <a:off x="4916078" y="6048340"/>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https://quizlet.com/113856139/floriculture-cde-tool-id-flashcards-flash-cards/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6"/>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Ribbon</a:t>
            </a:r>
            <a:endParaRPr/>
          </a:p>
        </p:txBody>
      </p:sp>
      <p:sp>
        <p:nvSpPr>
          <p:cNvPr id="254" name="Google Shape;254;p26"/>
          <p:cNvSpPr txBox="1">
            <a:spLocks noGrp="1"/>
          </p:cNvSpPr>
          <p:nvPr>
            <p:ph type="body" idx="1"/>
          </p:nvPr>
        </p:nvSpPr>
        <p:spPr>
          <a:xfrm>
            <a:off x="457200" y="1818640"/>
            <a:ext cx="3271101" cy="400272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r>
              <a:rPr lang="en-US"/>
              <a:t>Ribbon can be satin, sheer and/or wired.</a:t>
            </a:r>
            <a:endParaRPr/>
          </a:p>
          <a:p>
            <a:pPr marL="0" lvl="0" indent="0" algn="l" rtl="0">
              <a:lnSpc>
                <a:spcPct val="100000"/>
              </a:lnSpc>
              <a:spcBef>
                <a:spcPts val="800"/>
              </a:spcBef>
              <a:spcAft>
                <a:spcPts val="0"/>
              </a:spcAft>
              <a:buClr>
                <a:srgbClr val="7F7F7F"/>
              </a:buClr>
              <a:buSzPts val="2000"/>
              <a:buNone/>
            </a:pPr>
            <a:r>
              <a:rPr lang="en-US"/>
              <a:t>Used for decoration and for holding together arrangements</a:t>
            </a:r>
            <a:endParaRPr/>
          </a:p>
          <a:p>
            <a:pPr marL="0" lvl="0" indent="0" algn="l" rtl="0">
              <a:lnSpc>
                <a:spcPct val="100000"/>
              </a:lnSpc>
              <a:spcBef>
                <a:spcPts val="800"/>
              </a:spcBef>
              <a:spcAft>
                <a:spcPts val="0"/>
              </a:spcAft>
              <a:buClr>
                <a:srgbClr val="7F7F7F"/>
              </a:buClr>
              <a:buSzPts val="2000"/>
              <a:buNone/>
            </a:pPr>
            <a:r>
              <a:rPr lang="en-US"/>
              <a:t>Commonly used sizes are #3, #9, #40 and #100.</a:t>
            </a:r>
            <a:endParaRPr/>
          </a:p>
        </p:txBody>
      </p:sp>
      <p:pic>
        <p:nvPicPr>
          <p:cNvPr id="255" name="Google Shape;255;p26"/>
          <p:cNvPicPr preferRelativeResize="0"/>
          <p:nvPr/>
        </p:nvPicPr>
        <p:blipFill rotWithShape="1">
          <a:blip r:embed="rId3">
            <a:alphaModFix/>
          </a:blip>
          <a:srcRect/>
          <a:stretch/>
        </p:blipFill>
        <p:spPr>
          <a:xfrm>
            <a:off x="4322189" y="1583348"/>
            <a:ext cx="4331617" cy="4473306"/>
          </a:xfrm>
          <a:prstGeom prst="rect">
            <a:avLst/>
          </a:prstGeom>
          <a:noFill/>
          <a:ln>
            <a:noFill/>
          </a:ln>
        </p:spPr>
      </p:pic>
      <p:sp>
        <p:nvSpPr>
          <p:cNvPr id="256" name="Google Shape;256;p26"/>
          <p:cNvSpPr/>
          <p:nvPr/>
        </p:nvSpPr>
        <p:spPr>
          <a:xfrm>
            <a:off x="4322189" y="5934670"/>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http://www.jacobsonfloral.com/public/_assets/media/2015/JFS.RibbonSizeChart2015_web.jpg</a:t>
            </a:r>
            <a:endParaRPr/>
          </a:p>
        </p:txBody>
      </p:sp>
      <p:pic>
        <p:nvPicPr>
          <p:cNvPr id="257" name="Google Shape;257;p26"/>
          <p:cNvPicPr preferRelativeResize="0"/>
          <p:nvPr/>
        </p:nvPicPr>
        <p:blipFill rotWithShape="1">
          <a:blip r:embed="rId4">
            <a:alphaModFix/>
          </a:blip>
          <a:srcRect/>
          <a:stretch/>
        </p:blipFill>
        <p:spPr>
          <a:xfrm>
            <a:off x="1314695" y="4563309"/>
            <a:ext cx="1895475" cy="2143125"/>
          </a:xfrm>
          <a:prstGeom prst="rect">
            <a:avLst/>
          </a:prstGeom>
          <a:noFill/>
          <a:ln>
            <a:noFill/>
          </a:ln>
        </p:spPr>
      </p:pic>
      <p:sp>
        <p:nvSpPr>
          <p:cNvPr id="258" name="Google Shape;258;p26"/>
          <p:cNvSpPr/>
          <p:nvPr/>
        </p:nvSpPr>
        <p:spPr>
          <a:xfrm>
            <a:off x="-130432" y="6701402"/>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http://thumbs.ebaystatic.com/images/m/mRuN7402S7nxftiFBEXJjvA/s-l225.jpg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7"/>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Ribbon Shears</a:t>
            </a:r>
            <a:endParaRPr/>
          </a:p>
        </p:txBody>
      </p:sp>
      <p:sp>
        <p:nvSpPr>
          <p:cNvPr id="264" name="Google Shape;264;p27"/>
          <p:cNvSpPr txBox="1">
            <a:spLocks noGrp="1"/>
          </p:cNvSpPr>
          <p:nvPr>
            <p:ph type="body" idx="1"/>
          </p:nvPr>
        </p:nvSpPr>
        <p:spPr>
          <a:xfrm>
            <a:off x="457200" y="1818640"/>
            <a:ext cx="4699262"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Around 8.5 inches in length  </a:t>
            </a:r>
            <a:endParaRPr/>
          </a:p>
          <a:p>
            <a:pPr marL="342900" lvl="0" indent="-342900" algn="l" rtl="0">
              <a:lnSpc>
                <a:spcPct val="100000"/>
              </a:lnSpc>
              <a:spcBef>
                <a:spcPts val="800"/>
              </a:spcBef>
              <a:spcAft>
                <a:spcPts val="0"/>
              </a:spcAft>
              <a:buClr>
                <a:srgbClr val="7F7F7F"/>
              </a:buClr>
              <a:buSzPts val="2000"/>
              <a:buFont typeface="Arial"/>
              <a:buChar char="•"/>
            </a:pPr>
            <a:r>
              <a:rPr lang="en-US"/>
              <a:t>Used specifically for cutting ribbon and nothing else</a:t>
            </a:r>
            <a:endParaRPr/>
          </a:p>
          <a:p>
            <a:pPr marL="342900" lvl="0" indent="-342900" algn="l" rtl="0">
              <a:lnSpc>
                <a:spcPct val="100000"/>
              </a:lnSpc>
              <a:spcBef>
                <a:spcPts val="800"/>
              </a:spcBef>
              <a:spcAft>
                <a:spcPts val="0"/>
              </a:spcAft>
              <a:buClr>
                <a:srgbClr val="7F7F7F"/>
              </a:buClr>
              <a:buSzPts val="2000"/>
              <a:buFont typeface="Arial"/>
              <a:buChar char="•"/>
            </a:pPr>
            <a:r>
              <a:rPr lang="en-US"/>
              <a:t>Sharp blade to cut ribbon without causing the ribbon to unravel or fringe</a:t>
            </a:r>
            <a:endParaRPr/>
          </a:p>
        </p:txBody>
      </p:sp>
      <p:pic>
        <p:nvPicPr>
          <p:cNvPr id="265" name="Google Shape;265;p27"/>
          <p:cNvPicPr preferRelativeResize="0"/>
          <p:nvPr/>
        </p:nvPicPr>
        <p:blipFill rotWithShape="1">
          <a:blip r:embed="rId3">
            <a:alphaModFix/>
          </a:blip>
          <a:srcRect/>
          <a:stretch/>
        </p:blipFill>
        <p:spPr>
          <a:xfrm>
            <a:off x="5698868" y="2292481"/>
            <a:ext cx="2857500" cy="2857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8"/>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Rose and Stem Flower Stripper</a:t>
            </a:r>
            <a:br>
              <a:rPr lang="en-US"/>
            </a:br>
            <a:endParaRPr/>
          </a:p>
        </p:txBody>
      </p:sp>
      <p:sp>
        <p:nvSpPr>
          <p:cNvPr id="271" name="Google Shape;271;p28"/>
          <p:cNvSpPr txBox="1">
            <a:spLocks noGrp="1"/>
          </p:cNvSpPr>
          <p:nvPr>
            <p:ph type="body" idx="1"/>
          </p:nvPr>
        </p:nvSpPr>
        <p:spPr>
          <a:xfrm>
            <a:off x="457200" y="1818640"/>
            <a:ext cx="4557860"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Strips the leaves and thorns of roses and other flowers</a:t>
            </a:r>
            <a:endParaRPr/>
          </a:p>
          <a:p>
            <a:pPr marL="342900" lvl="0" indent="-342900" algn="l" rtl="0">
              <a:lnSpc>
                <a:spcPct val="100000"/>
              </a:lnSpc>
              <a:spcBef>
                <a:spcPts val="800"/>
              </a:spcBef>
              <a:spcAft>
                <a:spcPts val="0"/>
              </a:spcAft>
              <a:buClr>
                <a:srgbClr val="7F7F7F"/>
              </a:buClr>
              <a:buSzPts val="2000"/>
              <a:buFont typeface="Arial"/>
              <a:buChar char="•"/>
            </a:pPr>
            <a:r>
              <a:rPr lang="en-US"/>
              <a:t>Can be a hand held machine, pad or glove </a:t>
            </a:r>
            <a:endParaRPr/>
          </a:p>
        </p:txBody>
      </p:sp>
      <p:pic>
        <p:nvPicPr>
          <p:cNvPr id="272" name="Google Shape;272;p28"/>
          <p:cNvPicPr preferRelativeResize="0"/>
          <p:nvPr/>
        </p:nvPicPr>
        <p:blipFill rotWithShape="1">
          <a:blip r:embed="rId3">
            <a:alphaModFix/>
          </a:blip>
          <a:srcRect/>
          <a:stretch/>
        </p:blipFill>
        <p:spPr>
          <a:xfrm>
            <a:off x="5794118" y="3651020"/>
            <a:ext cx="2762250" cy="2647950"/>
          </a:xfrm>
          <a:prstGeom prst="rect">
            <a:avLst/>
          </a:prstGeom>
          <a:noFill/>
          <a:ln>
            <a:noFill/>
          </a:ln>
        </p:spPr>
      </p:pic>
      <p:sp>
        <p:nvSpPr>
          <p:cNvPr id="273" name="Google Shape;273;p28"/>
          <p:cNvSpPr/>
          <p:nvPr/>
        </p:nvSpPr>
        <p:spPr>
          <a:xfrm>
            <a:off x="4888515" y="6281445"/>
            <a:ext cx="4572000"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http://www.leevalley.com/us/images/item/gardening/db312s1.jpg</a:t>
            </a:r>
            <a:endParaRPr/>
          </a:p>
        </p:txBody>
      </p:sp>
      <p:pic>
        <p:nvPicPr>
          <p:cNvPr id="274" name="Google Shape;274;p28"/>
          <p:cNvPicPr preferRelativeResize="0"/>
          <p:nvPr/>
        </p:nvPicPr>
        <p:blipFill rotWithShape="1">
          <a:blip r:embed="rId4">
            <a:alphaModFix/>
          </a:blip>
          <a:srcRect/>
          <a:stretch/>
        </p:blipFill>
        <p:spPr>
          <a:xfrm>
            <a:off x="6017354" y="1235551"/>
            <a:ext cx="2314324" cy="2314324"/>
          </a:xfrm>
          <a:prstGeom prst="rect">
            <a:avLst/>
          </a:prstGeom>
          <a:noFill/>
          <a:ln>
            <a:noFill/>
          </a:ln>
        </p:spPr>
      </p:pic>
      <p:sp>
        <p:nvSpPr>
          <p:cNvPr id="275" name="Google Shape;275;p28"/>
          <p:cNvSpPr/>
          <p:nvPr/>
        </p:nvSpPr>
        <p:spPr>
          <a:xfrm>
            <a:off x="6348007" y="3466354"/>
            <a:ext cx="1653017"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http://www.fss.com/images/products/T5.jpg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2"/>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Introduction </a:t>
            </a:r>
            <a:endParaRPr/>
          </a:p>
        </p:txBody>
      </p:sp>
      <p:sp>
        <p:nvSpPr>
          <p:cNvPr id="51" name="Google Shape;51;p2"/>
          <p:cNvSpPr txBox="1">
            <a:spLocks noGrp="1"/>
          </p:cNvSpPr>
          <p:nvPr>
            <p:ph type="body" idx="1"/>
          </p:nvPr>
        </p:nvSpPr>
        <p:spPr>
          <a:xfrm>
            <a:off x="2182813" y="1305328"/>
            <a:ext cx="4778375" cy="59459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DA291C"/>
              </a:buClr>
              <a:buSzPts val="2400"/>
              <a:buNone/>
            </a:pPr>
            <a:r>
              <a:rPr lang="en-US"/>
              <a:t>Shopping List </a:t>
            </a:r>
            <a:endParaRPr/>
          </a:p>
        </p:txBody>
      </p:sp>
      <p:sp>
        <p:nvSpPr>
          <p:cNvPr id="52" name="Google Shape;52;p2"/>
          <p:cNvSpPr txBox="1">
            <a:spLocks noGrp="1"/>
          </p:cNvSpPr>
          <p:nvPr>
            <p:ph type="body" idx="2"/>
          </p:nvPr>
        </p:nvSpPr>
        <p:spPr>
          <a:xfrm>
            <a:off x="561137" y="5057361"/>
            <a:ext cx="8229600" cy="1305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r>
              <a:rPr lang="en-US"/>
              <a:t>Think, Pair, Share:</a:t>
            </a:r>
            <a:endParaRPr/>
          </a:p>
          <a:p>
            <a:pPr marL="0" lvl="0" indent="0" algn="l" rtl="0">
              <a:lnSpc>
                <a:spcPct val="100000"/>
              </a:lnSpc>
              <a:spcBef>
                <a:spcPts val="800"/>
              </a:spcBef>
              <a:spcAft>
                <a:spcPts val="0"/>
              </a:spcAft>
              <a:buClr>
                <a:srgbClr val="7F7F7F"/>
              </a:buClr>
              <a:buSzPts val="2000"/>
              <a:buNone/>
            </a:pPr>
            <a:r>
              <a:rPr lang="en-US"/>
              <a:t>Think of a floral arrangement you would like to create and make a list of material you would need to create it (price is not a factor)! </a:t>
            </a:r>
            <a:endParaRPr/>
          </a:p>
          <a:p>
            <a:pPr marL="0" lvl="0" indent="0" algn="l" rtl="0">
              <a:lnSpc>
                <a:spcPct val="100000"/>
              </a:lnSpc>
              <a:spcBef>
                <a:spcPts val="800"/>
              </a:spcBef>
              <a:spcAft>
                <a:spcPts val="0"/>
              </a:spcAft>
              <a:buClr>
                <a:srgbClr val="7F7F7F"/>
              </a:buClr>
              <a:buSzPts val="2000"/>
              <a:buNone/>
            </a:pPr>
            <a:endParaRPr/>
          </a:p>
        </p:txBody>
      </p:sp>
      <p:pic>
        <p:nvPicPr>
          <p:cNvPr id="53" name="Google Shape;53;p2"/>
          <p:cNvPicPr preferRelativeResize="0"/>
          <p:nvPr/>
        </p:nvPicPr>
        <p:blipFill rotWithShape="1">
          <a:blip r:embed="rId3">
            <a:alphaModFix/>
          </a:blip>
          <a:srcRect/>
          <a:stretch/>
        </p:blipFill>
        <p:spPr>
          <a:xfrm>
            <a:off x="4424826" y="2185939"/>
            <a:ext cx="4159823" cy="2503110"/>
          </a:xfrm>
          <a:prstGeom prst="rect">
            <a:avLst/>
          </a:prstGeom>
          <a:noFill/>
          <a:ln>
            <a:noFill/>
          </a:ln>
        </p:spPr>
      </p:pic>
      <p:sp>
        <p:nvSpPr>
          <p:cNvPr id="54" name="Google Shape;54;p2"/>
          <p:cNvSpPr/>
          <p:nvPr/>
        </p:nvSpPr>
        <p:spPr>
          <a:xfrm>
            <a:off x="4218737" y="4596716"/>
            <a:ext cx="4572000"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b="0" i="0" u="none" strike="noStrike" cap="none">
                <a:solidFill>
                  <a:schemeClr val="dk1"/>
                </a:solidFill>
                <a:latin typeface="Arial"/>
                <a:ea typeface="Arial"/>
                <a:cs typeface="Arial"/>
                <a:sym typeface="Arial"/>
              </a:rPr>
              <a:t>http://quiltcraftsewmall.com/images/slide04.jpg</a:t>
            </a:r>
            <a:endParaRPr/>
          </a:p>
        </p:txBody>
      </p:sp>
      <p:pic>
        <p:nvPicPr>
          <p:cNvPr id="55" name="Google Shape;55;p2"/>
          <p:cNvPicPr preferRelativeResize="0"/>
          <p:nvPr/>
        </p:nvPicPr>
        <p:blipFill rotWithShape="1">
          <a:blip r:embed="rId4">
            <a:alphaModFix/>
          </a:blip>
          <a:srcRect/>
          <a:stretch/>
        </p:blipFill>
        <p:spPr>
          <a:xfrm>
            <a:off x="647406" y="2185939"/>
            <a:ext cx="3777420" cy="2503110"/>
          </a:xfrm>
          <a:prstGeom prst="rect">
            <a:avLst/>
          </a:prstGeom>
          <a:noFill/>
          <a:ln>
            <a:noFill/>
          </a:ln>
        </p:spPr>
      </p:pic>
      <p:sp>
        <p:nvSpPr>
          <p:cNvPr id="56" name="Google Shape;56;p2"/>
          <p:cNvSpPr/>
          <p:nvPr/>
        </p:nvSpPr>
        <p:spPr>
          <a:xfrm>
            <a:off x="250116" y="4595627"/>
            <a:ext cx="4572000"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b="0" i="0" u="none" strike="noStrike" cap="none">
                <a:solidFill>
                  <a:schemeClr val="dk1"/>
                </a:solidFill>
                <a:latin typeface="Arial"/>
                <a:ea typeface="Arial"/>
                <a:cs typeface="Arial"/>
                <a:sym typeface="Arial"/>
              </a:rPr>
              <a:t>http://the-flower-shoppe.com/images/415_Colorful-Wholesale-flowers.jpg</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9"/>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Sheet Moss</a:t>
            </a:r>
            <a:endParaRPr/>
          </a:p>
        </p:txBody>
      </p:sp>
      <p:sp>
        <p:nvSpPr>
          <p:cNvPr id="281" name="Google Shape;281;p29"/>
          <p:cNvSpPr txBox="1">
            <a:spLocks noGrp="1"/>
          </p:cNvSpPr>
          <p:nvPr>
            <p:ph type="body" idx="1"/>
          </p:nvPr>
        </p:nvSpPr>
        <p:spPr>
          <a:xfrm>
            <a:off x="457200" y="1818640"/>
            <a:ext cx="4595567"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Sheet moss is harvested and kept intact in whole-sheet pieces.  </a:t>
            </a:r>
            <a:endParaRPr/>
          </a:p>
          <a:p>
            <a:pPr marL="342900" lvl="0" indent="-342900" algn="l" rtl="0">
              <a:lnSpc>
                <a:spcPct val="100000"/>
              </a:lnSpc>
              <a:spcBef>
                <a:spcPts val="800"/>
              </a:spcBef>
              <a:spcAft>
                <a:spcPts val="0"/>
              </a:spcAft>
              <a:buClr>
                <a:srgbClr val="7F7F7F"/>
              </a:buClr>
              <a:buSzPts val="2000"/>
              <a:buFont typeface="Arial"/>
              <a:buChar char="•"/>
            </a:pPr>
            <a:r>
              <a:rPr lang="en-US"/>
              <a:t>Used to cover foam and soil media in planting containers or cut flower arrangements </a:t>
            </a:r>
            <a:endParaRPr/>
          </a:p>
          <a:p>
            <a:pPr marL="0" lvl="0" indent="0" algn="l" rtl="0">
              <a:lnSpc>
                <a:spcPct val="100000"/>
              </a:lnSpc>
              <a:spcBef>
                <a:spcPts val="800"/>
              </a:spcBef>
              <a:spcAft>
                <a:spcPts val="0"/>
              </a:spcAft>
              <a:buClr>
                <a:srgbClr val="7F7F7F"/>
              </a:buClr>
              <a:buSzPts val="2000"/>
              <a:buNone/>
            </a:pPr>
            <a:endParaRPr/>
          </a:p>
        </p:txBody>
      </p:sp>
      <p:pic>
        <p:nvPicPr>
          <p:cNvPr id="282" name="Google Shape;282;p29"/>
          <p:cNvPicPr preferRelativeResize="0"/>
          <p:nvPr/>
        </p:nvPicPr>
        <p:blipFill rotWithShape="1">
          <a:blip r:embed="rId3">
            <a:alphaModFix/>
          </a:blip>
          <a:srcRect/>
          <a:stretch/>
        </p:blipFill>
        <p:spPr>
          <a:xfrm>
            <a:off x="5154693" y="2366128"/>
            <a:ext cx="3509692" cy="3455235"/>
          </a:xfrm>
          <a:prstGeom prst="rect">
            <a:avLst/>
          </a:prstGeom>
          <a:noFill/>
          <a:ln>
            <a:noFill/>
          </a:ln>
        </p:spPr>
      </p:pic>
      <p:sp>
        <p:nvSpPr>
          <p:cNvPr id="283" name="Google Shape;283;p29"/>
          <p:cNvSpPr/>
          <p:nvPr/>
        </p:nvSpPr>
        <p:spPr>
          <a:xfrm>
            <a:off x="4784103" y="5555558"/>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https://www.burtonandburton.com/images/catalog/F4141_L.jpg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0"/>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Spanish Moss</a:t>
            </a:r>
            <a:endParaRPr/>
          </a:p>
        </p:txBody>
      </p:sp>
      <p:sp>
        <p:nvSpPr>
          <p:cNvPr id="289" name="Google Shape;289;p30"/>
          <p:cNvSpPr txBox="1">
            <a:spLocks noGrp="1"/>
          </p:cNvSpPr>
          <p:nvPr>
            <p:ph type="body" idx="1"/>
          </p:nvPr>
        </p:nvSpPr>
        <p:spPr>
          <a:xfrm>
            <a:off x="457200" y="1818640"/>
            <a:ext cx="4491872"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Shredded moss is used to cover soil media in mixed planter and container arrangements.</a:t>
            </a:r>
            <a:endParaRPr/>
          </a:p>
          <a:p>
            <a:pPr marL="342900" lvl="0" indent="-342900" algn="l" rtl="0">
              <a:lnSpc>
                <a:spcPct val="100000"/>
              </a:lnSpc>
              <a:spcBef>
                <a:spcPts val="800"/>
              </a:spcBef>
              <a:spcAft>
                <a:spcPts val="0"/>
              </a:spcAft>
              <a:buClr>
                <a:srgbClr val="7F7F7F"/>
              </a:buClr>
              <a:buSzPts val="2000"/>
              <a:buFont typeface="Arial"/>
              <a:buChar char="•"/>
            </a:pPr>
            <a:r>
              <a:rPr lang="en-US"/>
              <a:t>Also used in some cutting propagation methods</a:t>
            </a:r>
            <a:endParaRPr/>
          </a:p>
          <a:p>
            <a:pPr marL="342900" lvl="0" indent="-215900" algn="l" rtl="0">
              <a:lnSpc>
                <a:spcPct val="100000"/>
              </a:lnSpc>
              <a:spcBef>
                <a:spcPts val="800"/>
              </a:spcBef>
              <a:spcAft>
                <a:spcPts val="0"/>
              </a:spcAft>
              <a:buClr>
                <a:srgbClr val="7F7F7F"/>
              </a:buClr>
              <a:buSzPts val="2000"/>
              <a:buFont typeface="Arial"/>
              <a:buNone/>
            </a:pPr>
            <a:endParaRPr/>
          </a:p>
        </p:txBody>
      </p:sp>
      <p:pic>
        <p:nvPicPr>
          <p:cNvPr id="290" name="Google Shape;290;p30"/>
          <p:cNvPicPr preferRelativeResize="0"/>
          <p:nvPr/>
        </p:nvPicPr>
        <p:blipFill rotWithShape="1">
          <a:blip r:embed="rId3">
            <a:alphaModFix/>
          </a:blip>
          <a:srcRect/>
          <a:stretch/>
        </p:blipFill>
        <p:spPr>
          <a:xfrm>
            <a:off x="4949072" y="1818640"/>
            <a:ext cx="3936689" cy="3936689"/>
          </a:xfrm>
          <a:prstGeom prst="rect">
            <a:avLst/>
          </a:prstGeom>
          <a:noFill/>
          <a:ln>
            <a:noFill/>
          </a:ln>
        </p:spPr>
      </p:pic>
      <p:sp>
        <p:nvSpPr>
          <p:cNvPr id="291" name="Google Shape;291;p30"/>
          <p:cNvSpPr/>
          <p:nvPr/>
        </p:nvSpPr>
        <p:spPr>
          <a:xfrm>
            <a:off x="5065050" y="5557514"/>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http://img.hobbylobby.com/sys-master/root/h86/h8d/h00/8944380215326/601526[5].jpg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1"/>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Styrofoam</a:t>
            </a:r>
            <a:br>
              <a:rPr lang="en-US"/>
            </a:br>
            <a:endParaRPr/>
          </a:p>
        </p:txBody>
      </p:sp>
      <p:sp>
        <p:nvSpPr>
          <p:cNvPr id="297" name="Google Shape;297;p31"/>
          <p:cNvSpPr txBox="1">
            <a:spLocks noGrp="1"/>
          </p:cNvSpPr>
          <p:nvPr>
            <p:ph type="body" idx="1"/>
          </p:nvPr>
        </p:nvSpPr>
        <p:spPr>
          <a:xfrm>
            <a:off x="457200" y="1818640"/>
            <a:ext cx="4746396"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Styrofoam is more porous than both dry and floral foam.</a:t>
            </a:r>
            <a:endParaRPr/>
          </a:p>
          <a:p>
            <a:pPr marL="342900" lvl="0" indent="-342900" algn="l" rtl="0">
              <a:lnSpc>
                <a:spcPct val="100000"/>
              </a:lnSpc>
              <a:spcBef>
                <a:spcPts val="800"/>
              </a:spcBef>
              <a:spcAft>
                <a:spcPts val="0"/>
              </a:spcAft>
              <a:buClr>
                <a:srgbClr val="7F7F7F"/>
              </a:buClr>
              <a:buSzPts val="2000"/>
              <a:buFont typeface="Arial"/>
              <a:buChar char="•"/>
            </a:pPr>
            <a:r>
              <a:rPr lang="en-US"/>
              <a:t>Typically used in decorative work that does not require flowers. </a:t>
            </a:r>
            <a:endParaRPr/>
          </a:p>
          <a:p>
            <a:pPr marL="0" lvl="0" indent="0" algn="l" rtl="0">
              <a:lnSpc>
                <a:spcPct val="100000"/>
              </a:lnSpc>
              <a:spcBef>
                <a:spcPts val="800"/>
              </a:spcBef>
              <a:spcAft>
                <a:spcPts val="0"/>
              </a:spcAft>
              <a:buClr>
                <a:srgbClr val="7F7F7F"/>
              </a:buClr>
              <a:buSzPts val="2000"/>
              <a:buNone/>
            </a:pPr>
            <a:endParaRPr/>
          </a:p>
        </p:txBody>
      </p:sp>
      <p:pic>
        <p:nvPicPr>
          <p:cNvPr id="298" name="Google Shape;298;p31"/>
          <p:cNvPicPr preferRelativeResize="0"/>
          <p:nvPr/>
        </p:nvPicPr>
        <p:blipFill rotWithShape="1">
          <a:blip r:embed="rId3">
            <a:alphaModFix/>
          </a:blip>
          <a:srcRect/>
          <a:stretch/>
        </p:blipFill>
        <p:spPr>
          <a:xfrm>
            <a:off x="5203596" y="2308437"/>
            <a:ext cx="3876675" cy="2505075"/>
          </a:xfrm>
          <a:prstGeom prst="rect">
            <a:avLst/>
          </a:prstGeom>
          <a:noFill/>
          <a:ln>
            <a:noFill/>
          </a:ln>
        </p:spPr>
      </p:pic>
      <p:sp>
        <p:nvSpPr>
          <p:cNvPr id="299" name="Google Shape;299;p31"/>
          <p:cNvSpPr/>
          <p:nvPr/>
        </p:nvSpPr>
        <p:spPr>
          <a:xfrm>
            <a:off x="5334344" y="4628846"/>
            <a:ext cx="3615179"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http://www.floracraft.com/wp-content/themes/floracraft/images/home-styrofoam.jpg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32" descr="Floral Clay Adhesive Individual Pack 60 Inch Roll"/>
          <p:cNvPicPr preferRelativeResize="0"/>
          <p:nvPr/>
        </p:nvPicPr>
        <p:blipFill rotWithShape="1">
          <a:blip r:embed="rId3">
            <a:alphaModFix/>
          </a:blip>
          <a:srcRect/>
          <a:stretch/>
        </p:blipFill>
        <p:spPr>
          <a:xfrm>
            <a:off x="4815426" y="1929598"/>
            <a:ext cx="4171068" cy="3681462"/>
          </a:xfrm>
          <a:prstGeom prst="rect">
            <a:avLst/>
          </a:prstGeom>
          <a:noFill/>
          <a:ln>
            <a:noFill/>
          </a:ln>
        </p:spPr>
      </p:pic>
      <p:sp>
        <p:nvSpPr>
          <p:cNvPr id="305" name="Google Shape;305;p32"/>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Sure-stik Cling</a:t>
            </a:r>
            <a:endParaRPr/>
          </a:p>
        </p:txBody>
      </p:sp>
      <p:sp>
        <p:nvSpPr>
          <p:cNvPr id="306" name="Google Shape;306;p32"/>
          <p:cNvSpPr txBox="1">
            <a:spLocks noGrp="1"/>
          </p:cNvSpPr>
          <p:nvPr>
            <p:ph type="body" idx="1"/>
          </p:nvPr>
        </p:nvSpPr>
        <p:spPr>
          <a:xfrm>
            <a:off x="400640" y="1608337"/>
            <a:ext cx="4746396"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Commonly called stickum, floral clay or cling</a:t>
            </a:r>
            <a:endParaRPr/>
          </a:p>
          <a:p>
            <a:pPr marL="342900" lvl="0" indent="-342900" algn="l" rtl="0">
              <a:lnSpc>
                <a:spcPct val="100000"/>
              </a:lnSpc>
              <a:spcBef>
                <a:spcPts val="800"/>
              </a:spcBef>
              <a:spcAft>
                <a:spcPts val="0"/>
              </a:spcAft>
              <a:buClr>
                <a:srgbClr val="7F7F7F"/>
              </a:buClr>
              <a:buSzPts val="2000"/>
              <a:buFont typeface="Arial"/>
              <a:buChar char="•"/>
            </a:pPr>
            <a:r>
              <a:rPr lang="en-US"/>
              <a:t>This material is a sticky, clay-like material used to adhere anchors into floral containers.</a:t>
            </a:r>
            <a:endParaRPr/>
          </a:p>
          <a:p>
            <a:pPr marL="342900" lvl="0" indent="-342900" algn="l" rtl="0">
              <a:lnSpc>
                <a:spcPct val="100000"/>
              </a:lnSpc>
              <a:spcBef>
                <a:spcPts val="800"/>
              </a:spcBef>
              <a:spcAft>
                <a:spcPts val="0"/>
              </a:spcAft>
              <a:buClr>
                <a:srgbClr val="7F7F7F"/>
              </a:buClr>
              <a:buSzPts val="2000"/>
              <a:buFont typeface="Arial"/>
              <a:buChar char="•"/>
            </a:pPr>
            <a:r>
              <a:rPr lang="en-US"/>
              <a:t>For a secure bond between the anchor and the container, roll a small piece of clay between your hands to warm it and create a thin "snake" of clay. </a:t>
            </a:r>
            <a:endParaRPr/>
          </a:p>
          <a:p>
            <a:pPr marL="342900" lvl="0" indent="-342900" algn="l" rtl="0">
              <a:lnSpc>
                <a:spcPct val="100000"/>
              </a:lnSpc>
              <a:spcBef>
                <a:spcPts val="800"/>
              </a:spcBef>
              <a:spcAft>
                <a:spcPts val="0"/>
              </a:spcAft>
              <a:buClr>
                <a:srgbClr val="7F7F7F"/>
              </a:buClr>
              <a:buSzPts val="2000"/>
              <a:buFont typeface="Arial"/>
              <a:buChar char="•"/>
            </a:pPr>
            <a:r>
              <a:rPr lang="en-US"/>
              <a:t>Form the clay into a circle on the bottom of the anchor. Then press the anchor into place with a twisting motion.</a:t>
            </a:r>
            <a:endParaRPr/>
          </a:p>
          <a:p>
            <a:pPr marL="0" lvl="0" indent="0" algn="l" rtl="0">
              <a:lnSpc>
                <a:spcPct val="100000"/>
              </a:lnSpc>
              <a:spcBef>
                <a:spcPts val="800"/>
              </a:spcBef>
              <a:spcAft>
                <a:spcPts val="0"/>
              </a:spcAft>
              <a:buClr>
                <a:srgbClr val="7F7F7F"/>
              </a:buClr>
              <a:buSzPts val="2000"/>
              <a:buNone/>
            </a:pPr>
            <a:endParaRPr/>
          </a:p>
        </p:txBody>
      </p:sp>
      <p:sp>
        <p:nvSpPr>
          <p:cNvPr id="307" name="Google Shape;307;p32"/>
          <p:cNvSpPr txBox="1"/>
          <p:nvPr/>
        </p:nvSpPr>
        <p:spPr>
          <a:xfrm>
            <a:off x="6432359" y="4769380"/>
            <a:ext cx="2238103"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https://www.floraldesigninstitute.com</a:t>
            </a:r>
            <a:endParaRPr sz="400">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3"/>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Tulle</a:t>
            </a:r>
            <a:endParaRPr/>
          </a:p>
        </p:txBody>
      </p:sp>
      <p:sp>
        <p:nvSpPr>
          <p:cNvPr id="313" name="Google Shape;313;p33"/>
          <p:cNvSpPr txBox="1">
            <a:spLocks noGrp="1"/>
          </p:cNvSpPr>
          <p:nvPr>
            <p:ph type="body" idx="1"/>
          </p:nvPr>
        </p:nvSpPr>
        <p:spPr>
          <a:xfrm>
            <a:off x="457200" y="1818640"/>
            <a:ext cx="4831237"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Sheer, brittle fabric used to make bows and other decorative accents</a:t>
            </a:r>
            <a:endParaRPr/>
          </a:p>
          <a:p>
            <a:pPr marL="342900" lvl="0" indent="-342900" algn="l" rtl="0">
              <a:lnSpc>
                <a:spcPct val="100000"/>
              </a:lnSpc>
              <a:spcBef>
                <a:spcPts val="800"/>
              </a:spcBef>
              <a:spcAft>
                <a:spcPts val="0"/>
              </a:spcAft>
              <a:buClr>
                <a:srgbClr val="7F7F7F"/>
              </a:buClr>
              <a:buSzPts val="2000"/>
              <a:buFont typeface="Arial"/>
              <a:buChar char="•"/>
            </a:pPr>
            <a:r>
              <a:rPr lang="en-US"/>
              <a:t>6-inch width and comes in a variety of colors</a:t>
            </a:r>
            <a:endParaRPr/>
          </a:p>
        </p:txBody>
      </p:sp>
      <p:pic>
        <p:nvPicPr>
          <p:cNvPr id="314" name="Google Shape;314;p33"/>
          <p:cNvPicPr preferRelativeResize="0"/>
          <p:nvPr/>
        </p:nvPicPr>
        <p:blipFill rotWithShape="1">
          <a:blip r:embed="rId3">
            <a:alphaModFix/>
          </a:blip>
          <a:srcRect/>
          <a:stretch/>
        </p:blipFill>
        <p:spPr>
          <a:xfrm>
            <a:off x="5714371" y="4119513"/>
            <a:ext cx="2917411" cy="2193893"/>
          </a:xfrm>
          <a:prstGeom prst="rect">
            <a:avLst/>
          </a:prstGeom>
          <a:noFill/>
          <a:ln>
            <a:noFill/>
          </a:ln>
        </p:spPr>
      </p:pic>
      <p:sp>
        <p:nvSpPr>
          <p:cNvPr id="315" name="Google Shape;315;p33"/>
          <p:cNvSpPr/>
          <p:nvPr/>
        </p:nvSpPr>
        <p:spPr>
          <a:xfrm>
            <a:off x="4887076" y="6087607"/>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http://www.fuzzyfabric.com/upload_images/products/3-6-9-12-18-inch-tulle--25-yards-.jpg</a:t>
            </a:r>
            <a:endParaRPr/>
          </a:p>
        </p:txBody>
      </p:sp>
      <p:pic>
        <p:nvPicPr>
          <p:cNvPr id="316" name="Google Shape;316;p33"/>
          <p:cNvPicPr preferRelativeResize="0"/>
          <p:nvPr/>
        </p:nvPicPr>
        <p:blipFill rotWithShape="1">
          <a:blip r:embed="rId4">
            <a:alphaModFix/>
          </a:blip>
          <a:srcRect/>
          <a:stretch/>
        </p:blipFill>
        <p:spPr>
          <a:xfrm>
            <a:off x="6072576" y="1785391"/>
            <a:ext cx="2201000" cy="2201000"/>
          </a:xfrm>
          <a:prstGeom prst="rect">
            <a:avLst/>
          </a:prstGeom>
          <a:noFill/>
          <a:ln>
            <a:noFill/>
          </a:ln>
        </p:spPr>
      </p:pic>
      <p:sp>
        <p:nvSpPr>
          <p:cNvPr id="317" name="Google Shape;317;p33"/>
          <p:cNvSpPr/>
          <p:nvPr/>
        </p:nvSpPr>
        <p:spPr>
          <a:xfrm>
            <a:off x="5883599" y="3945403"/>
            <a:ext cx="2578953"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http://www.tutunetoandnotions.com/wp-content/uploads/2013/07/soft-tulle-010-bianco-white.jpg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34" descr="Water Tubes Pack of 100 4.75 Inch"/>
          <p:cNvPicPr preferRelativeResize="0"/>
          <p:nvPr/>
        </p:nvPicPr>
        <p:blipFill rotWithShape="1">
          <a:blip r:embed="rId3">
            <a:alphaModFix/>
          </a:blip>
          <a:srcRect/>
          <a:stretch/>
        </p:blipFill>
        <p:spPr>
          <a:xfrm rot="5883889">
            <a:off x="4638429" y="1899134"/>
            <a:ext cx="4352653" cy="3841733"/>
          </a:xfrm>
          <a:prstGeom prst="rect">
            <a:avLst/>
          </a:prstGeom>
          <a:noFill/>
          <a:ln>
            <a:noFill/>
          </a:ln>
        </p:spPr>
      </p:pic>
      <p:sp>
        <p:nvSpPr>
          <p:cNvPr id="323" name="Google Shape;323;p34"/>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Water Picks</a:t>
            </a:r>
            <a:endParaRPr/>
          </a:p>
        </p:txBody>
      </p:sp>
      <p:sp>
        <p:nvSpPr>
          <p:cNvPr id="324" name="Google Shape;324;p34"/>
          <p:cNvSpPr txBox="1">
            <a:spLocks noGrp="1"/>
          </p:cNvSpPr>
          <p:nvPr>
            <p:ph type="body" idx="1"/>
          </p:nvPr>
        </p:nvSpPr>
        <p:spPr>
          <a:xfrm>
            <a:off x="457200" y="1818640"/>
            <a:ext cx="4840664"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Water picks are very similar to water tubes except they are typically green in color.  </a:t>
            </a:r>
            <a:endParaRPr/>
          </a:p>
          <a:p>
            <a:pPr marL="342900" lvl="0" indent="-342900" algn="l" rtl="0">
              <a:lnSpc>
                <a:spcPct val="100000"/>
              </a:lnSpc>
              <a:spcBef>
                <a:spcPts val="800"/>
              </a:spcBef>
              <a:spcAft>
                <a:spcPts val="0"/>
              </a:spcAft>
              <a:buClr>
                <a:srgbClr val="7F7F7F"/>
              </a:buClr>
              <a:buSzPts val="2000"/>
              <a:buFont typeface="Arial"/>
              <a:buChar char="•"/>
            </a:pPr>
            <a:r>
              <a:rPr lang="en-US"/>
              <a:t>They come with a spike on the end to allow them to be inserted into Styrofoam or dry floral foam or wreaths when using fresh flowers.</a:t>
            </a:r>
            <a:endParaRPr/>
          </a:p>
          <a:p>
            <a:pPr marL="0" lvl="0" indent="0" algn="l" rtl="0">
              <a:lnSpc>
                <a:spcPct val="100000"/>
              </a:lnSpc>
              <a:spcBef>
                <a:spcPts val="800"/>
              </a:spcBef>
              <a:spcAft>
                <a:spcPts val="0"/>
              </a:spcAft>
              <a:buClr>
                <a:srgbClr val="7F7F7F"/>
              </a:buClr>
              <a:buSzPts val="2000"/>
              <a:buNone/>
            </a:pPr>
            <a:endParaRPr/>
          </a:p>
        </p:txBody>
      </p:sp>
      <p:sp>
        <p:nvSpPr>
          <p:cNvPr id="325" name="Google Shape;325;p34"/>
          <p:cNvSpPr/>
          <p:nvPr/>
        </p:nvSpPr>
        <p:spPr>
          <a:xfrm>
            <a:off x="4441568" y="5709660"/>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http://thumbs3.ebaystatic.com/d/l225/m/mTzSvgFE1BelUjeJej38IUg.jpg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5"/>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Water Tubes</a:t>
            </a:r>
            <a:endParaRPr/>
          </a:p>
        </p:txBody>
      </p:sp>
      <p:sp>
        <p:nvSpPr>
          <p:cNvPr id="331" name="Google Shape;331;p35"/>
          <p:cNvSpPr txBox="1">
            <a:spLocks noGrp="1"/>
          </p:cNvSpPr>
          <p:nvPr>
            <p:ph type="body" idx="1"/>
          </p:nvPr>
        </p:nvSpPr>
        <p:spPr>
          <a:xfrm>
            <a:off x="457200" y="1818640"/>
            <a:ext cx="4774676"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Small plastic tubes that holds water to keep flowers fresh</a:t>
            </a:r>
            <a:endParaRPr/>
          </a:p>
          <a:p>
            <a:pPr marL="342900" lvl="0" indent="-342900" algn="l" rtl="0">
              <a:lnSpc>
                <a:spcPct val="100000"/>
              </a:lnSpc>
              <a:spcBef>
                <a:spcPts val="800"/>
              </a:spcBef>
              <a:spcAft>
                <a:spcPts val="0"/>
              </a:spcAft>
              <a:buClr>
                <a:srgbClr val="7F7F7F"/>
              </a:buClr>
              <a:buSzPts val="2000"/>
              <a:buFont typeface="Arial"/>
              <a:buChar char="•"/>
            </a:pPr>
            <a:r>
              <a:rPr lang="en-US"/>
              <a:t>Tube is rounded with a lid that allows a stem to be inserted </a:t>
            </a:r>
            <a:endParaRPr/>
          </a:p>
        </p:txBody>
      </p:sp>
      <p:pic>
        <p:nvPicPr>
          <p:cNvPr id="332" name="Google Shape;332;p35"/>
          <p:cNvPicPr preferRelativeResize="0"/>
          <p:nvPr/>
        </p:nvPicPr>
        <p:blipFill rotWithShape="1">
          <a:blip r:embed="rId3">
            <a:alphaModFix/>
          </a:blip>
          <a:srcRect/>
          <a:stretch/>
        </p:blipFill>
        <p:spPr>
          <a:xfrm>
            <a:off x="4847479" y="1818640"/>
            <a:ext cx="4202253" cy="4202253"/>
          </a:xfrm>
          <a:prstGeom prst="rect">
            <a:avLst/>
          </a:prstGeom>
          <a:noFill/>
          <a:ln>
            <a:noFill/>
          </a:ln>
        </p:spPr>
      </p:pic>
      <p:sp>
        <p:nvSpPr>
          <p:cNvPr id="333" name="Google Shape;333;p35"/>
          <p:cNvSpPr/>
          <p:nvPr/>
        </p:nvSpPr>
        <p:spPr>
          <a:xfrm>
            <a:off x="4662605" y="5821363"/>
            <a:ext cx="4572000"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http://www.rjcarbone.com/Photos/saqc5497.jpg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6"/>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Waterproof Container Tape</a:t>
            </a:r>
            <a:endParaRPr/>
          </a:p>
        </p:txBody>
      </p:sp>
      <p:sp>
        <p:nvSpPr>
          <p:cNvPr id="339" name="Google Shape;339;p36"/>
          <p:cNvSpPr txBox="1">
            <a:spLocks noGrp="1"/>
          </p:cNvSpPr>
          <p:nvPr>
            <p:ph type="body" idx="1"/>
          </p:nvPr>
        </p:nvSpPr>
        <p:spPr>
          <a:xfrm>
            <a:off x="457200" y="1818640"/>
            <a:ext cx="4548433"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Also called anchor tape, helps secure wet floral foam to containers</a:t>
            </a:r>
            <a:endParaRPr/>
          </a:p>
          <a:p>
            <a:pPr marL="342900" lvl="0" indent="-342900" algn="l" rtl="0">
              <a:lnSpc>
                <a:spcPct val="100000"/>
              </a:lnSpc>
              <a:spcBef>
                <a:spcPts val="800"/>
              </a:spcBef>
              <a:spcAft>
                <a:spcPts val="0"/>
              </a:spcAft>
              <a:buClr>
                <a:srgbClr val="7F7F7F"/>
              </a:buClr>
              <a:buSzPts val="2000"/>
              <a:buFont typeface="Arial"/>
              <a:buChar char="•"/>
            </a:pPr>
            <a:r>
              <a:rPr lang="en-US"/>
              <a:t>Available in green or white in widths of ¼- or ½-inch</a:t>
            </a:r>
            <a:endParaRPr/>
          </a:p>
        </p:txBody>
      </p:sp>
      <p:pic>
        <p:nvPicPr>
          <p:cNvPr id="340" name="Google Shape;340;p36"/>
          <p:cNvPicPr preferRelativeResize="0"/>
          <p:nvPr/>
        </p:nvPicPr>
        <p:blipFill rotWithShape="1">
          <a:blip r:embed="rId3">
            <a:alphaModFix/>
          </a:blip>
          <a:srcRect/>
          <a:stretch/>
        </p:blipFill>
        <p:spPr>
          <a:xfrm>
            <a:off x="5636885" y="1818640"/>
            <a:ext cx="2809875" cy="2809875"/>
          </a:xfrm>
          <a:prstGeom prst="rect">
            <a:avLst/>
          </a:prstGeom>
          <a:noFill/>
          <a:ln>
            <a:noFill/>
          </a:ln>
        </p:spPr>
      </p:pic>
      <p:sp>
        <p:nvSpPr>
          <p:cNvPr id="341" name="Google Shape;341;p36"/>
          <p:cNvSpPr/>
          <p:nvPr/>
        </p:nvSpPr>
        <p:spPr>
          <a:xfrm>
            <a:off x="6096785" y="3960052"/>
            <a:ext cx="1890074" cy="1231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
                <a:solidFill>
                  <a:schemeClr val="dk1"/>
                </a:solidFill>
                <a:latin typeface="Arial"/>
                <a:ea typeface="Arial"/>
                <a:cs typeface="Arial"/>
                <a:sym typeface="Arial"/>
              </a:rPr>
              <a:t>http://www.oasishomeandhobby.co.uk/media/catalog/product/cache/1/small_image/295x295/9df78eab33525d08d6e5fb8d27136e95/6/0/6020-_a_.jpg</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7"/>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Wire Cutter</a:t>
            </a:r>
            <a:endParaRPr/>
          </a:p>
        </p:txBody>
      </p:sp>
      <p:sp>
        <p:nvSpPr>
          <p:cNvPr id="347" name="Google Shape;347;p37"/>
          <p:cNvSpPr txBox="1">
            <a:spLocks noGrp="1"/>
          </p:cNvSpPr>
          <p:nvPr>
            <p:ph type="body" idx="1"/>
          </p:nvPr>
        </p:nvSpPr>
        <p:spPr>
          <a:xfrm>
            <a:off x="457200" y="1818640"/>
            <a:ext cx="4567287"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Used to cut through floral wire</a:t>
            </a:r>
            <a:endParaRPr/>
          </a:p>
          <a:p>
            <a:pPr marL="342900" lvl="0" indent="-342900" algn="l" rtl="0">
              <a:lnSpc>
                <a:spcPct val="100000"/>
              </a:lnSpc>
              <a:spcBef>
                <a:spcPts val="800"/>
              </a:spcBef>
              <a:spcAft>
                <a:spcPts val="0"/>
              </a:spcAft>
              <a:buClr>
                <a:srgbClr val="7F7F7F"/>
              </a:buClr>
              <a:buSzPts val="2000"/>
              <a:buFont typeface="Arial"/>
              <a:buChar char="•"/>
            </a:pPr>
            <a:r>
              <a:rPr lang="en-US"/>
              <a:t>Sharp blades and spring handle allow it to cut through thick gauges with ease</a:t>
            </a:r>
            <a:endParaRPr/>
          </a:p>
        </p:txBody>
      </p:sp>
      <p:pic>
        <p:nvPicPr>
          <p:cNvPr id="348" name="Google Shape;348;p37"/>
          <p:cNvPicPr preferRelativeResize="0"/>
          <p:nvPr/>
        </p:nvPicPr>
        <p:blipFill rotWithShape="1">
          <a:blip r:embed="rId3">
            <a:alphaModFix/>
          </a:blip>
          <a:srcRect/>
          <a:stretch/>
        </p:blipFill>
        <p:spPr>
          <a:xfrm>
            <a:off x="5622500" y="2085091"/>
            <a:ext cx="2857500" cy="2857500"/>
          </a:xfrm>
          <a:prstGeom prst="rect">
            <a:avLst/>
          </a:prstGeom>
          <a:noFill/>
          <a:ln>
            <a:noFill/>
          </a:ln>
        </p:spPr>
      </p:pic>
      <p:sp>
        <p:nvSpPr>
          <p:cNvPr id="349" name="Google Shape;349;p37"/>
          <p:cNvSpPr/>
          <p:nvPr/>
        </p:nvSpPr>
        <p:spPr>
          <a:xfrm>
            <a:off x="5024487" y="4296260"/>
            <a:ext cx="4572000"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http://www.fss.com/images/products/T487.jpg</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8"/>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Wooden Picks</a:t>
            </a:r>
            <a:endParaRPr/>
          </a:p>
        </p:txBody>
      </p:sp>
      <p:sp>
        <p:nvSpPr>
          <p:cNvPr id="355" name="Google Shape;355;p38"/>
          <p:cNvSpPr txBox="1">
            <a:spLocks noGrp="1"/>
          </p:cNvSpPr>
          <p:nvPr>
            <p:ph type="body" idx="1"/>
          </p:nvPr>
        </p:nvSpPr>
        <p:spPr>
          <a:xfrm>
            <a:off x="326768" y="1564116"/>
            <a:ext cx="4604994" cy="496608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latin typeface="Verdana"/>
                <a:ea typeface="Verdana"/>
                <a:cs typeface="Verdana"/>
                <a:sym typeface="Verdana"/>
              </a:rPr>
              <a:t>Wooden picks can be used when working with fresh flowers.</a:t>
            </a:r>
            <a:endParaRPr/>
          </a:p>
          <a:p>
            <a:pPr marL="516636" lvl="1" indent="-342900" algn="l" rtl="0">
              <a:spcBef>
                <a:spcPts val="300"/>
              </a:spcBef>
              <a:spcAft>
                <a:spcPts val="0"/>
              </a:spcAft>
              <a:buSzPts val="1600"/>
              <a:buFont typeface="Arial"/>
              <a:buChar char="•"/>
            </a:pPr>
            <a:r>
              <a:rPr lang="en-US">
                <a:latin typeface="Verdana"/>
                <a:ea typeface="Verdana"/>
                <a:cs typeface="Verdana"/>
                <a:sym typeface="Verdana"/>
              </a:rPr>
              <a:t>Example: to cluster grasses together for a single insertion into floral foam </a:t>
            </a:r>
            <a:endParaRPr/>
          </a:p>
          <a:p>
            <a:pPr marL="342900" lvl="0" indent="-342900" algn="l" rtl="0">
              <a:lnSpc>
                <a:spcPct val="100000"/>
              </a:lnSpc>
              <a:spcBef>
                <a:spcPts val="800"/>
              </a:spcBef>
              <a:spcAft>
                <a:spcPts val="0"/>
              </a:spcAft>
              <a:buClr>
                <a:srgbClr val="7F7F7F"/>
              </a:buClr>
              <a:buSzPts val="2000"/>
              <a:buFont typeface="Arial"/>
              <a:buChar char="•"/>
            </a:pPr>
            <a:r>
              <a:rPr lang="en-US">
                <a:latin typeface="Verdana"/>
                <a:ea typeface="Verdana"/>
                <a:cs typeface="Verdana"/>
                <a:sym typeface="Verdana"/>
              </a:rPr>
              <a:t>They can also be used when working with heavy or bulky stems to give greater stability.</a:t>
            </a:r>
            <a:endParaRPr/>
          </a:p>
          <a:p>
            <a:pPr marL="342900" lvl="0" indent="-342900" algn="l" rtl="0">
              <a:lnSpc>
                <a:spcPct val="100000"/>
              </a:lnSpc>
              <a:spcBef>
                <a:spcPts val="800"/>
              </a:spcBef>
              <a:spcAft>
                <a:spcPts val="0"/>
              </a:spcAft>
              <a:buClr>
                <a:srgbClr val="7F7F7F"/>
              </a:buClr>
              <a:buSzPts val="2000"/>
              <a:buFont typeface="Arial"/>
              <a:buChar char="•"/>
            </a:pPr>
            <a:r>
              <a:rPr lang="en-US">
                <a:latin typeface="Verdana"/>
                <a:ea typeface="Verdana"/>
                <a:cs typeface="Verdana"/>
                <a:sym typeface="Verdana"/>
              </a:rPr>
              <a:t>Wooden picks can be used to secure a bow in an arrangement and are great for securing fruits, vegetables, pine cones and pods in a floral design.</a:t>
            </a:r>
            <a:endParaRPr/>
          </a:p>
          <a:p>
            <a:pPr marL="0" lvl="0" indent="0" algn="l" rtl="0">
              <a:lnSpc>
                <a:spcPct val="100000"/>
              </a:lnSpc>
              <a:spcBef>
                <a:spcPts val="800"/>
              </a:spcBef>
              <a:spcAft>
                <a:spcPts val="0"/>
              </a:spcAft>
              <a:buClr>
                <a:srgbClr val="7F7F7F"/>
              </a:buClr>
              <a:buSzPts val="2000"/>
              <a:buNone/>
            </a:pPr>
            <a:endParaRPr>
              <a:latin typeface="Verdana"/>
              <a:ea typeface="Verdana"/>
              <a:cs typeface="Verdana"/>
              <a:sym typeface="Verdana"/>
            </a:endParaRPr>
          </a:p>
        </p:txBody>
      </p:sp>
      <p:pic>
        <p:nvPicPr>
          <p:cNvPr id="356" name="Google Shape;356;p38"/>
          <p:cNvPicPr preferRelativeResize="0"/>
          <p:nvPr/>
        </p:nvPicPr>
        <p:blipFill rotWithShape="1">
          <a:blip r:embed="rId3">
            <a:alphaModFix/>
          </a:blip>
          <a:srcRect/>
          <a:stretch/>
        </p:blipFill>
        <p:spPr>
          <a:xfrm>
            <a:off x="5616017" y="1946634"/>
            <a:ext cx="2792691" cy="2792691"/>
          </a:xfrm>
          <a:prstGeom prst="rect">
            <a:avLst/>
          </a:prstGeom>
          <a:noFill/>
          <a:ln>
            <a:noFill/>
          </a:ln>
        </p:spPr>
      </p:pic>
      <p:sp>
        <p:nvSpPr>
          <p:cNvPr id="357" name="Google Shape;357;p38"/>
          <p:cNvSpPr/>
          <p:nvPr/>
        </p:nvSpPr>
        <p:spPr>
          <a:xfrm>
            <a:off x="4726362" y="4737742"/>
            <a:ext cx="4572000"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https://o.quizlet.com/NhlQ3kzgNNGzSAYyf0okPg_m.jpg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3"/>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Floriculture Tool Identification </a:t>
            </a:r>
            <a:endParaRPr/>
          </a:p>
        </p:txBody>
      </p:sp>
      <p:sp>
        <p:nvSpPr>
          <p:cNvPr id="62" name="Google Shape;62;p3"/>
          <p:cNvSpPr txBox="1">
            <a:spLocks noGrp="1"/>
          </p:cNvSpPr>
          <p:nvPr>
            <p:ph type="body" idx="1"/>
          </p:nvPr>
        </p:nvSpPr>
        <p:spPr>
          <a:xfrm>
            <a:off x="457198" y="1173892"/>
            <a:ext cx="8229600" cy="510221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1800"/>
              <a:buChar char="•"/>
            </a:pPr>
            <a:r>
              <a:rPr lang="en-US" sz="1800"/>
              <a:t>Bouquet sleeve</a:t>
            </a:r>
            <a:endParaRPr sz="1800"/>
          </a:p>
          <a:p>
            <a:pPr marL="342900" lvl="0" indent="-342900" algn="l" rtl="0">
              <a:lnSpc>
                <a:spcPct val="100000"/>
              </a:lnSpc>
              <a:spcBef>
                <a:spcPts val="800"/>
              </a:spcBef>
              <a:spcAft>
                <a:spcPts val="0"/>
              </a:spcAft>
              <a:buClr>
                <a:srgbClr val="7F7F7F"/>
              </a:buClr>
              <a:buSzPts val="1800"/>
              <a:buChar char="•"/>
            </a:pPr>
            <a:r>
              <a:rPr lang="en-US" sz="1800"/>
              <a:t>Cardette</a:t>
            </a:r>
            <a:endParaRPr sz="1800"/>
          </a:p>
          <a:p>
            <a:pPr marL="342900" lvl="0" indent="-342900" algn="l" rtl="0">
              <a:lnSpc>
                <a:spcPct val="100000"/>
              </a:lnSpc>
              <a:spcBef>
                <a:spcPts val="800"/>
              </a:spcBef>
              <a:spcAft>
                <a:spcPts val="0"/>
              </a:spcAft>
              <a:buClr>
                <a:srgbClr val="7F7F7F"/>
              </a:buClr>
              <a:buSzPts val="1800"/>
              <a:buChar char="•"/>
            </a:pPr>
            <a:r>
              <a:rPr lang="en-US" sz="1800"/>
              <a:t>Ceramic container</a:t>
            </a:r>
            <a:endParaRPr sz="1800"/>
          </a:p>
          <a:p>
            <a:pPr marL="342900" lvl="0" indent="-342900" algn="l" rtl="0">
              <a:lnSpc>
                <a:spcPct val="100000"/>
              </a:lnSpc>
              <a:spcBef>
                <a:spcPts val="800"/>
              </a:spcBef>
              <a:spcAft>
                <a:spcPts val="0"/>
              </a:spcAft>
              <a:buClr>
                <a:srgbClr val="7F7F7F"/>
              </a:buClr>
              <a:buSzPts val="1800"/>
              <a:buChar char="•"/>
            </a:pPr>
            <a:r>
              <a:rPr lang="en-US" sz="1800"/>
              <a:t>Chenille stem</a:t>
            </a:r>
            <a:endParaRPr sz="1800"/>
          </a:p>
          <a:p>
            <a:pPr marL="342900" lvl="0" indent="-342900" algn="l" rtl="0">
              <a:lnSpc>
                <a:spcPct val="100000"/>
              </a:lnSpc>
              <a:spcBef>
                <a:spcPts val="800"/>
              </a:spcBef>
              <a:spcAft>
                <a:spcPts val="0"/>
              </a:spcAft>
              <a:buClr>
                <a:srgbClr val="7F7F7F"/>
              </a:buClr>
              <a:buSzPts val="1800"/>
              <a:buChar char="•"/>
            </a:pPr>
            <a:r>
              <a:rPr lang="en-US" sz="1800"/>
              <a:t>Corsage box</a:t>
            </a:r>
            <a:endParaRPr sz="1800"/>
          </a:p>
          <a:p>
            <a:pPr marL="342900" lvl="0" indent="-342900" algn="l" rtl="0">
              <a:lnSpc>
                <a:spcPct val="100000"/>
              </a:lnSpc>
              <a:spcBef>
                <a:spcPts val="800"/>
              </a:spcBef>
              <a:spcAft>
                <a:spcPts val="0"/>
              </a:spcAft>
              <a:buClr>
                <a:srgbClr val="7F7F7F"/>
              </a:buClr>
              <a:buSzPts val="1800"/>
              <a:buChar char="•"/>
            </a:pPr>
            <a:r>
              <a:rPr lang="en-US" sz="1800"/>
              <a:t>Corsage pins</a:t>
            </a:r>
            <a:endParaRPr sz="1800"/>
          </a:p>
          <a:p>
            <a:pPr marL="342900" lvl="0" indent="-342900" algn="l" rtl="0">
              <a:lnSpc>
                <a:spcPct val="100000"/>
              </a:lnSpc>
              <a:spcBef>
                <a:spcPts val="800"/>
              </a:spcBef>
              <a:spcAft>
                <a:spcPts val="0"/>
              </a:spcAft>
              <a:buClr>
                <a:srgbClr val="7F7F7F"/>
              </a:buClr>
              <a:buSzPts val="1800"/>
              <a:buChar char="•"/>
            </a:pPr>
            <a:r>
              <a:rPr lang="en-US" sz="1800"/>
              <a:t>Corsage snips</a:t>
            </a:r>
            <a:endParaRPr sz="1800"/>
          </a:p>
          <a:p>
            <a:pPr marL="342900" lvl="0" indent="-342900" algn="l" rtl="0">
              <a:lnSpc>
                <a:spcPct val="100000"/>
              </a:lnSpc>
              <a:spcBef>
                <a:spcPts val="800"/>
              </a:spcBef>
              <a:spcAft>
                <a:spcPts val="0"/>
              </a:spcAft>
              <a:buClr>
                <a:srgbClr val="7F7F7F"/>
              </a:buClr>
              <a:buSzPts val="1800"/>
              <a:buChar char="•"/>
            </a:pPr>
            <a:r>
              <a:rPr lang="en-US" sz="1800"/>
              <a:t>Dry foam</a:t>
            </a:r>
            <a:endParaRPr sz="1800"/>
          </a:p>
          <a:p>
            <a:pPr marL="342900" lvl="0" indent="-342900" algn="l" rtl="0">
              <a:lnSpc>
                <a:spcPct val="100000"/>
              </a:lnSpc>
              <a:spcBef>
                <a:spcPts val="800"/>
              </a:spcBef>
              <a:spcAft>
                <a:spcPts val="0"/>
              </a:spcAft>
              <a:buClr>
                <a:srgbClr val="7F7F7F"/>
              </a:buClr>
              <a:buSzPts val="1800"/>
              <a:buChar char="•"/>
            </a:pPr>
            <a:r>
              <a:rPr lang="en-US" sz="1800"/>
              <a:t>Enclosure card</a:t>
            </a:r>
            <a:endParaRPr sz="1800"/>
          </a:p>
          <a:p>
            <a:pPr marL="342900" lvl="0" indent="-342900" algn="l" rtl="0">
              <a:lnSpc>
                <a:spcPct val="100000"/>
              </a:lnSpc>
              <a:spcBef>
                <a:spcPts val="800"/>
              </a:spcBef>
              <a:spcAft>
                <a:spcPts val="0"/>
              </a:spcAft>
              <a:buClr>
                <a:srgbClr val="7F7F7F"/>
              </a:buClr>
              <a:buSzPts val="1800"/>
              <a:buChar char="•"/>
            </a:pPr>
            <a:r>
              <a:rPr lang="en-US" sz="1800"/>
              <a:t>Fern greening pins</a:t>
            </a:r>
            <a:endParaRPr sz="1800"/>
          </a:p>
          <a:p>
            <a:pPr marL="342900" lvl="0" indent="-342900" algn="l" rtl="0">
              <a:lnSpc>
                <a:spcPct val="100000"/>
              </a:lnSpc>
              <a:spcBef>
                <a:spcPts val="800"/>
              </a:spcBef>
              <a:spcAft>
                <a:spcPts val="0"/>
              </a:spcAft>
              <a:buClr>
                <a:srgbClr val="7F7F7F"/>
              </a:buClr>
              <a:buSzPts val="1800"/>
              <a:buChar char="•"/>
            </a:pPr>
            <a:r>
              <a:rPr lang="en-US" sz="1800"/>
              <a:t>Floral adhesive</a:t>
            </a:r>
            <a:endParaRPr sz="1800"/>
          </a:p>
          <a:p>
            <a:pPr marL="342900" lvl="0" indent="-342900" algn="l" rtl="0">
              <a:lnSpc>
                <a:spcPct val="100000"/>
              </a:lnSpc>
              <a:spcBef>
                <a:spcPts val="800"/>
              </a:spcBef>
              <a:spcAft>
                <a:spcPts val="0"/>
              </a:spcAft>
              <a:buClr>
                <a:srgbClr val="7F7F7F"/>
              </a:buClr>
              <a:buSzPts val="1800"/>
              <a:buChar char="•"/>
            </a:pPr>
            <a:r>
              <a:rPr lang="en-US" sz="1800"/>
              <a:t>Floral foam</a:t>
            </a:r>
            <a:endParaRPr/>
          </a:p>
          <a:p>
            <a:pPr marL="342900" lvl="0" indent="-342900" algn="l" rtl="0">
              <a:lnSpc>
                <a:spcPct val="100000"/>
              </a:lnSpc>
              <a:spcBef>
                <a:spcPts val="800"/>
              </a:spcBef>
              <a:spcAft>
                <a:spcPts val="0"/>
              </a:spcAft>
              <a:buClr>
                <a:srgbClr val="7F7F7F"/>
              </a:buClr>
              <a:buSzPts val="1800"/>
              <a:buChar char="•"/>
            </a:pPr>
            <a:r>
              <a:rPr lang="en-US" sz="1800"/>
              <a:t>Floral knife</a:t>
            </a:r>
            <a:endParaRPr/>
          </a:p>
          <a:p>
            <a:pPr marL="0" lvl="0" indent="0" algn="l" rtl="0">
              <a:lnSpc>
                <a:spcPct val="100000"/>
              </a:lnSpc>
              <a:spcBef>
                <a:spcPts val="800"/>
              </a:spcBef>
              <a:spcAft>
                <a:spcPts val="0"/>
              </a:spcAft>
              <a:buClr>
                <a:srgbClr val="7F7F7F"/>
              </a:buClr>
              <a:buSzPts val="1800"/>
              <a:buNone/>
            </a:pPr>
            <a:endParaRPr sz="1800"/>
          </a:p>
          <a:p>
            <a:pPr marL="342900" lvl="0" indent="-342900" algn="l" rtl="0">
              <a:lnSpc>
                <a:spcPct val="100000"/>
              </a:lnSpc>
              <a:spcBef>
                <a:spcPts val="800"/>
              </a:spcBef>
              <a:spcAft>
                <a:spcPts val="0"/>
              </a:spcAft>
              <a:buClr>
                <a:srgbClr val="7F7F7F"/>
              </a:buClr>
              <a:buSzPts val="1800"/>
              <a:buChar char="•"/>
            </a:pPr>
            <a:r>
              <a:rPr lang="en-US" sz="1800"/>
              <a:t>Floral preservative</a:t>
            </a:r>
            <a:endParaRPr sz="1800"/>
          </a:p>
          <a:p>
            <a:pPr marL="342900" lvl="0" indent="-342900" algn="l" rtl="0">
              <a:lnSpc>
                <a:spcPct val="100000"/>
              </a:lnSpc>
              <a:spcBef>
                <a:spcPts val="800"/>
              </a:spcBef>
              <a:spcAft>
                <a:spcPts val="0"/>
              </a:spcAft>
              <a:buClr>
                <a:srgbClr val="7F7F7F"/>
              </a:buClr>
              <a:buSzPts val="1800"/>
              <a:buChar char="•"/>
            </a:pPr>
            <a:r>
              <a:rPr lang="en-US" sz="1800"/>
              <a:t>Floral stem tape</a:t>
            </a:r>
            <a:endParaRPr sz="1800"/>
          </a:p>
          <a:p>
            <a:pPr marL="342900" lvl="0" indent="-342900" algn="l" rtl="0">
              <a:lnSpc>
                <a:spcPct val="100000"/>
              </a:lnSpc>
              <a:spcBef>
                <a:spcPts val="800"/>
              </a:spcBef>
              <a:spcAft>
                <a:spcPts val="0"/>
              </a:spcAft>
              <a:buClr>
                <a:srgbClr val="7F7F7F"/>
              </a:buClr>
              <a:buSzPts val="1800"/>
              <a:buChar char="•"/>
            </a:pPr>
            <a:r>
              <a:rPr lang="en-US" sz="1800"/>
              <a:t>Floral wire</a:t>
            </a:r>
            <a:endParaRPr sz="1800"/>
          </a:p>
          <a:p>
            <a:pPr marL="342900" lvl="0" indent="-342900" algn="l" rtl="0">
              <a:lnSpc>
                <a:spcPct val="100000"/>
              </a:lnSpc>
              <a:spcBef>
                <a:spcPts val="800"/>
              </a:spcBef>
              <a:spcAft>
                <a:spcPts val="0"/>
              </a:spcAft>
              <a:buClr>
                <a:srgbClr val="7F7F7F"/>
              </a:buClr>
              <a:buSzPts val="1800"/>
              <a:buChar char="•"/>
            </a:pPr>
            <a:r>
              <a:rPr lang="en-US" sz="1800"/>
              <a:t>Glass vase</a:t>
            </a:r>
            <a:endParaRPr sz="1800"/>
          </a:p>
          <a:p>
            <a:pPr marL="342900" lvl="0" indent="-342900" algn="l" rtl="0">
              <a:lnSpc>
                <a:spcPct val="100000"/>
              </a:lnSpc>
              <a:spcBef>
                <a:spcPts val="800"/>
              </a:spcBef>
              <a:spcAft>
                <a:spcPts val="0"/>
              </a:spcAft>
              <a:buClr>
                <a:srgbClr val="7F7F7F"/>
              </a:buClr>
              <a:buSzPts val="1800"/>
              <a:buChar char="•"/>
            </a:pPr>
            <a:r>
              <a:rPr lang="en-US" sz="1800"/>
              <a:t>Glue gun</a:t>
            </a:r>
            <a:endParaRPr sz="1800"/>
          </a:p>
          <a:p>
            <a:pPr marL="342900" lvl="0" indent="-342900" algn="l" rtl="0">
              <a:lnSpc>
                <a:spcPct val="100000"/>
              </a:lnSpc>
              <a:spcBef>
                <a:spcPts val="800"/>
              </a:spcBef>
              <a:spcAft>
                <a:spcPts val="0"/>
              </a:spcAft>
              <a:buClr>
                <a:srgbClr val="7F7F7F"/>
              </a:buClr>
              <a:buSzPts val="1800"/>
              <a:buChar char="•"/>
            </a:pPr>
            <a:r>
              <a:rPr lang="en-US" sz="1800"/>
              <a:t>Glue pan</a:t>
            </a:r>
            <a:endParaRPr sz="1800"/>
          </a:p>
          <a:p>
            <a:pPr marL="342900" lvl="0" indent="-342900" algn="l" rtl="0">
              <a:lnSpc>
                <a:spcPct val="100000"/>
              </a:lnSpc>
              <a:spcBef>
                <a:spcPts val="800"/>
              </a:spcBef>
              <a:spcAft>
                <a:spcPts val="0"/>
              </a:spcAft>
              <a:buClr>
                <a:srgbClr val="7F7F7F"/>
              </a:buClr>
              <a:buSzPts val="1800"/>
              <a:buChar char="•"/>
            </a:pPr>
            <a:r>
              <a:rPr lang="en-US" sz="1800"/>
              <a:t>Glue sticks</a:t>
            </a:r>
            <a:endParaRPr sz="1800"/>
          </a:p>
          <a:p>
            <a:pPr marL="342900" lvl="0" indent="-342900" algn="l" rtl="0">
              <a:lnSpc>
                <a:spcPct val="100000"/>
              </a:lnSpc>
              <a:spcBef>
                <a:spcPts val="800"/>
              </a:spcBef>
              <a:spcAft>
                <a:spcPts val="0"/>
              </a:spcAft>
              <a:buClr>
                <a:srgbClr val="7F7F7F"/>
              </a:buClr>
              <a:buSzPts val="1800"/>
              <a:buChar char="•"/>
            </a:pPr>
            <a:r>
              <a:rPr lang="en-US" sz="1800"/>
              <a:t>Nosegay holder</a:t>
            </a:r>
            <a:endParaRPr sz="1800"/>
          </a:p>
          <a:p>
            <a:pPr marL="342900" lvl="0" indent="-342900" algn="l" rtl="0">
              <a:lnSpc>
                <a:spcPct val="100000"/>
              </a:lnSpc>
              <a:spcBef>
                <a:spcPts val="800"/>
              </a:spcBef>
              <a:spcAft>
                <a:spcPts val="0"/>
              </a:spcAft>
              <a:buClr>
                <a:srgbClr val="7F7F7F"/>
              </a:buClr>
              <a:buSzPts val="1800"/>
              <a:buChar char="•"/>
            </a:pPr>
            <a:r>
              <a:rPr lang="en-US" sz="1800"/>
              <a:t>Pot cover</a:t>
            </a:r>
            <a:endParaRPr sz="1800"/>
          </a:p>
          <a:p>
            <a:pPr marL="342900" lvl="0" indent="-342900" algn="l" rtl="0">
              <a:lnSpc>
                <a:spcPct val="100000"/>
              </a:lnSpc>
              <a:spcBef>
                <a:spcPts val="800"/>
              </a:spcBef>
              <a:spcAft>
                <a:spcPts val="0"/>
              </a:spcAft>
              <a:buClr>
                <a:srgbClr val="7F7F7F"/>
              </a:buClr>
              <a:buSzPts val="1800"/>
              <a:buChar char="•"/>
            </a:pPr>
            <a:r>
              <a:rPr lang="en-US" sz="1800"/>
              <a:t>Ribbon</a:t>
            </a:r>
            <a:endParaRPr/>
          </a:p>
          <a:p>
            <a:pPr marL="342900" lvl="0" indent="-342900" algn="l" rtl="0">
              <a:lnSpc>
                <a:spcPct val="100000"/>
              </a:lnSpc>
              <a:spcBef>
                <a:spcPts val="800"/>
              </a:spcBef>
              <a:spcAft>
                <a:spcPts val="0"/>
              </a:spcAft>
              <a:buClr>
                <a:srgbClr val="7F7F7F"/>
              </a:buClr>
              <a:buSzPts val="1800"/>
              <a:buChar char="•"/>
            </a:pPr>
            <a:r>
              <a:rPr lang="en-US" sz="1800"/>
              <a:t>Ribbon shears</a:t>
            </a:r>
            <a:endParaRPr sz="1800"/>
          </a:p>
          <a:p>
            <a:pPr marL="342900" lvl="0" indent="-342900" algn="l" rtl="0">
              <a:lnSpc>
                <a:spcPct val="100000"/>
              </a:lnSpc>
              <a:spcBef>
                <a:spcPts val="800"/>
              </a:spcBef>
              <a:spcAft>
                <a:spcPts val="0"/>
              </a:spcAft>
              <a:buClr>
                <a:srgbClr val="7F7F7F"/>
              </a:buClr>
              <a:buSzPts val="1800"/>
              <a:buChar char="•"/>
            </a:pPr>
            <a:r>
              <a:rPr lang="en-US" sz="1800"/>
              <a:t>Rose and stem flower stripper</a:t>
            </a:r>
            <a:endParaRPr/>
          </a:p>
          <a:p>
            <a:pPr marL="0" lvl="0" indent="0" algn="l" rtl="0">
              <a:lnSpc>
                <a:spcPct val="100000"/>
              </a:lnSpc>
              <a:spcBef>
                <a:spcPts val="800"/>
              </a:spcBef>
              <a:spcAft>
                <a:spcPts val="0"/>
              </a:spcAft>
              <a:buClr>
                <a:srgbClr val="7F7F7F"/>
              </a:buClr>
              <a:buSzPts val="1800"/>
              <a:buNone/>
            </a:pPr>
            <a:endParaRPr sz="1800"/>
          </a:p>
          <a:p>
            <a:pPr marL="342900" lvl="0" indent="-342900" algn="l" rtl="0">
              <a:lnSpc>
                <a:spcPct val="100000"/>
              </a:lnSpc>
              <a:spcBef>
                <a:spcPts val="800"/>
              </a:spcBef>
              <a:spcAft>
                <a:spcPts val="0"/>
              </a:spcAft>
              <a:buClr>
                <a:srgbClr val="7F7F7F"/>
              </a:buClr>
              <a:buSzPts val="1800"/>
              <a:buChar char="•"/>
            </a:pPr>
            <a:r>
              <a:rPr lang="en-US" sz="1800"/>
              <a:t>Sheet moss</a:t>
            </a:r>
            <a:endParaRPr sz="1800"/>
          </a:p>
          <a:p>
            <a:pPr marL="342900" lvl="0" indent="-342900" algn="l" rtl="0">
              <a:lnSpc>
                <a:spcPct val="100000"/>
              </a:lnSpc>
              <a:spcBef>
                <a:spcPts val="800"/>
              </a:spcBef>
              <a:spcAft>
                <a:spcPts val="0"/>
              </a:spcAft>
              <a:buClr>
                <a:srgbClr val="7F7F7F"/>
              </a:buClr>
              <a:buSzPts val="1800"/>
              <a:buChar char="•"/>
            </a:pPr>
            <a:r>
              <a:rPr lang="en-US" sz="1800"/>
              <a:t>Spanish moss</a:t>
            </a:r>
            <a:endParaRPr sz="1800"/>
          </a:p>
          <a:p>
            <a:pPr marL="342900" lvl="0" indent="-342900" algn="l" rtl="0">
              <a:lnSpc>
                <a:spcPct val="100000"/>
              </a:lnSpc>
              <a:spcBef>
                <a:spcPts val="800"/>
              </a:spcBef>
              <a:spcAft>
                <a:spcPts val="0"/>
              </a:spcAft>
              <a:buClr>
                <a:srgbClr val="7F7F7F"/>
              </a:buClr>
              <a:buSzPts val="1800"/>
              <a:buChar char="•"/>
            </a:pPr>
            <a:r>
              <a:rPr lang="en-US" sz="1800"/>
              <a:t>Styrofoam</a:t>
            </a:r>
            <a:endParaRPr/>
          </a:p>
          <a:p>
            <a:pPr marL="342900" lvl="0" indent="-342900" algn="l" rtl="0">
              <a:lnSpc>
                <a:spcPct val="100000"/>
              </a:lnSpc>
              <a:spcBef>
                <a:spcPts val="800"/>
              </a:spcBef>
              <a:spcAft>
                <a:spcPts val="0"/>
              </a:spcAft>
              <a:buClr>
                <a:srgbClr val="7F7F7F"/>
              </a:buClr>
              <a:buSzPts val="1800"/>
              <a:buChar char="•"/>
            </a:pPr>
            <a:r>
              <a:rPr lang="en-US" sz="1800"/>
              <a:t>Sure-stik cling</a:t>
            </a:r>
            <a:endParaRPr sz="1800"/>
          </a:p>
          <a:p>
            <a:pPr marL="342900" lvl="0" indent="-342900" algn="l" rtl="0">
              <a:lnSpc>
                <a:spcPct val="100000"/>
              </a:lnSpc>
              <a:spcBef>
                <a:spcPts val="800"/>
              </a:spcBef>
              <a:spcAft>
                <a:spcPts val="0"/>
              </a:spcAft>
              <a:buClr>
                <a:srgbClr val="7F7F7F"/>
              </a:buClr>
              <a:buSzPts val="1800"/>
              <a:buChar char="•"/>
            </a:pPr>
            <a:r>
              <a:rPr lang="en-US" sz="1800"/>
              <a:t>Tulle</a:t>
            </a:r>
            <a:endParaRPr/>
          </a:p>
          <a:p>
            <a:pPr marL="342900" lvl="0" indent="-342900" algn="l" rtl="0">
              <a:lnSpc>
                <a:spcPct val="100000"/>
              </a:lnSpc>
              <a:spcBef>
                <a:spcPts val="800"/>
              </a:spcBef>
              <a:spcAft>
                <a:spcPts val="0"/>
              </a:spcAft>
              <a:buClr>
                <a:srgbClr val="7F7F7F"/>
              </a:buClr>
              <a:buSzPts val="1800"/>
              <a:buChar char="•"/>
            </a:pPr>
            <a:r>
              <a:rPr lang="en-US" sz="1800"/>
              <a:t>Water picks</a:t>
            </a:r>
            <a:endParaRPr sz="1800"/>
          </a:p>
          <a:p>
            <a:pPr marL="342900" lvl="0" indent="-342900" algn="l" rtl="0">
              <a:lnSpc>
                <a:spcPct val="100000"/>
              </a:lnSpc>
              <a:spcBef>
                <a:spcPts val="800"/>
              </a:spcBef>
              <a:spcAft>
                <a:spcPts val="0"/>
              </a:spcAft>
              <a:buClr>
                <a:srgbClr val="7F7F7F"/>
              </a:buClr>
              <a:buSzPts val="1800"/>
              <a:buChar char="•"/>
            </a:pPr>
            <a:r>
              <a:rPr lang="en-US" sz="1800"/>
              <a:t>Water tubes</a:t>
            </a:r>
            <a:endParaRPr sz="1800"/>
          </a:p>
          <a:p>
            <a:pPr marL="342900" lvl="0" indent="-342900" algn="l" rtl="0">
              <a:lnSpc>
                <a:spcPct val="100000"/>
              </a:lnSpc>
              <a:spcBef>
                <a:spcPts val="800"/>
              </a:spcBef>
              <a:spcAft>
                <a:spcPts val="0"/>
              </a:spcAft>
              <a:buClr>
                <a:srgbClr val="7F7F7F"/>
              </a:buClr>
              <a:buSzPts val="1800"/>
              <a:buChar char="•"/>
            </a:pPr>
            <a:r>
              <a:rPr lang="en-US" sz="1800"/>
              <a:t>Waterproof container tape</a:t>
            </a:r>
            <a:endParaRPr sz="1800"/>
          </a:p>
          <a:p>
            <a:pPr marL="342900" lvl="0" indent="-342900" algn="l" rtl="0">
              <a:lnSpc>
                <a:spcPct val="100000"/>
              </a:lnSpc>
              <a:spcBef>
                <a:spcPts val="800"/>
              </a:spcBef>
              <a:spcAft>
                <a:spcPts val="0"/>
              </a:spcAft>
              <a:buClr>
                <a:srgbClr val="7F7F7F"/>
              </a:buClr>
              <a:buSzPts val="1800"/>
              <a:buChar char="•"/>
            </a:pPr>
            <a:r>
              <a:rPr lang="en-US" sz="1800"/>
              <a:t>Wire cutter</a:t>
            </a:r>
            <a:endParaRPr sz="1800"/>
          </a:p>
          <a:p>
            <a:pPr marL="342900" lvl="0" indent="-342900" algn="l" rtl="0">
              <a:lnSpc>
                <a:spcPct val="100000"/>
              </a:lnSpc>
              <a:spcBef>
                <a:spcPts val="800"/>
              </a:spcBef>
              <a:spcAft>
                <a:spcPts val="0"/>
              </a:spcAft>
              <a:buClr>
                <a:srgbClr val="7F7F7F"/>
              </a:buClr>
              <a:buSzPts val="1800"/>
              <a:buChar char="•"/>
            </a:pPr>
            <a:r>
              <a:rPr lang="en-US" sz="1800"/>
              <a:t>Wooden pick</a:t>
            </a:r>
            <a:endParaRPr sz="1800"/>
          </a:p>
          <a:p>
            <a:pPr marL="342900" lvl="0" indent="-342900" algn="l" rtl="0">
              <a:lnSpc>
                <a:spcPct val="100000"/>
              </a:lnSpc>
              <a:spcBef>
                <a:spcPts val="800"/>
              </a:spcBef>
              <a:spcAft>
                <a:spcPts val="0"/>
              </a:spcAft>
              <a:buClr>
                <a:srgbClr val="7F7F7F"/>
              </a:buClr>
              <a:buSzPts val="1800"/>
              <a:buChar char="•"/>
            </a:pPr>
            <a:r>
              <a:rPr lang="en-US" sz="1800"/>
              <a:t>Wrist corsage holder</a:t>
            </a:r>
            <a:endParaRPr sz="1800"/>
          </a:p>
          <a:p>
            <a:pPr marL="0" lvl="0" indent="0" algn="l" rtl="0">
              <a:lnSpc>
                <a:spcPct val="100000"/>
              </a:lnSpc>
              <a:spcBef>
                <a:spcPts val="800"/>
              </a:spcBef>
              <a:spcAft>
                <a:spcPts val="0"/>
              </a:spcAft>
              <a:buClr>
                <a:srgbClr val="7F7F7F"/>
              </a:buClr>
              <a:buSzPts val="1800"/>
              <a:buNone/>
            </a:pPr>
            <a:endParaRPr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9"/>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Wrist Corsage Holder</a:t>
            </a:r>
            <a:endParaRPr/>
          </a:p>
        </p:txBody>
      </p:sp>
      <p:sp>
        <p:nvSpPr>
          <p:cNvPr id="363" name="Google Shape;363;p39"/>
          <p:cNvSpPr txBox="1">
            <a:spLocks noGrp="1"/>
          </p:cNvSpPr>
          <p:nvPr>
            <p:ph type="body" idx="1"/>
          </p:nvPr>
        </p:nvSpPr>
        <p:spPr>
          <a:xfrm>
            <a:off x="457200" y="1818640"/>
            <a:ext cx="4199641"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Used to anchor the corsage arrangement</a:t>
            </a:r>
            <a:endParaRPr/>
          </a:p>
          <a:p>
            <a:pPr marL="342900" lvl="0" indent="-342900" algn="l" rtl="0">
              <a:lnSpc>
                <a:spcPct val="100000"/>
              </a:lnSpc>
              <a:spcBef>
                <a:spcPts val="800"/>
              </a:spcBef>
              <a:spcAft>
                <a:spcPts val="0"/>
              </a:spcAft>
              <a:buClr>
                <a:srgbClr val="7F7F7F"/>
              </a:buClr>
              <a:buSzPts val="2000"/>
              <a:buFont typeface="Arial"/>
              <a:buChar char="•"/>
            </a:pPr>
            <a:r>
              <a:rPr lang="en-US"/>
              <a:t>Fabric wristlet comes in different colors and materials</a:t>
            </a:r>
            <a:endParaRPr/>
          </a:p>
        </p:txBody>
      </p:sp>
      <p:pic>
        <p:nvPicPr>
          <p:cNvPr id="364" name="Google Shape;364;p39"/>
          <p:cNvPicPr preferRelativeResize="0"/>
          <p:nvPr/>
        </p:nvPicPr>
        <p:blipFill rotWithShape="1">
          <a:blip r:embed="rId3">
            <a:alphaModFix/>
          </a:blip>
          <a:srcRect/>
          <a:stretch/>
        </p:blipFill>
        <p:spPr>
          <a:xfrm>
            <a:off x="6017295" y="1818640"/>
            <a:ext cx="2162175" cy="2114550"/>
          </a:xfrm>
          <a:prstGeom prst="rect">
            <a:avLst/>
          </a:prstGeom>
          <a:noFill/>
          <a:ln>
            <a:noFill/>
          </a:ln>
        </p:spPr>
      </p:pic>
      <p:pic>
        <p:nvPicPr>
          <p:cNvPr id="365" name="Google Shape;365;p39"/>
          <p:cNvPicPr preferRelativeResize="0"/>
          <p:nvPr/>
        </p:nvPicPr>
        <p:blipFill rotWithShape="1">
          <a:blip r:embed="rId4">
            <a:alphaModFix/>
          </a:blip>
          <a:srcRect/>
          <a:stretch/>
        </p:blipFill>
        <p:spPr>
          <a:xfrm>
            <a:off x="5706481" y="4175190"/>
            <a:ext cx="2783799" cy="2049888"/>
          </a:xfrm>
          <a:prstGeom prst="rect">
            <a:avLst/>
          </a:prstGeom>
          <a:noFill/>
          <a:ln>
            <a:noFill/>
          </a:ln>
        </p:spPr>
      </p:pic>
      <p:sp>
        <p:nvSpPr>
          <p:cNvPr id="366" name="Google Shape;366;p39"/>
          <p:cNvSpPr/>
          <p:nvPr/>
        </p:nvSpPr>
        <p:spPr>
          <a:xfrm>
            <a:off x="4812380" y="6225078"/>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http://factorydirectcraft.com/pimages/20100911094924-183190/white_satin_corsage_bracelet_1.jpg</a:t>
            </a:r>
            <a:endParaRPr/>
          </a:p>
        </p:txBody>
      </p:sp>
      <p:sp>
        <p:nvSpPr>
          <p:cNvPr id="367" name="Google Shape;367;p39"/>
          <p:cNvSpPr/>
          <p:nvPr/>
        </p:nvSpPr>
        <p:spPr>
          <a:xfrm>
            <a:off x="4812380" y="3933190"/>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http://d28xhcgddm1buq.cloudfront.net/product-images/wrist-corsage-holder-white-satin-3.jpg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0"/>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Floriculture Crop Identification </a:t>
            </a:r>
            <a:endParaRPr/>
          </a:p>
        </p:txBody>
      </p:sp>
      <p:sp>
        <p:nvSpPr>
          <p:cNvPr id="373" name="Google Shape;373;p40"/>
          <p:cNvSpPr txBox="1">
            <a:spLocks noGrp="1"/>
          </p:cNvSpPr>
          <p:nvPr>
            <p:ph type="body" idx="1"/>
          </p:nvPr>
        </p:nvSpPr>
        <p:spPr>
          <a:xfrm>
            <a:off x="457200" y="1818640"/>
            <a:ext cx="8229600" cy="400272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r>
              <a:rPr lang="en-US" b="1"/>
              <a:t>Flower</a:t>
            </a:r>
            <a:r>
              <a:rPr lang="en-US"/>
              <a:t> crops have blooms that vary in size and color. </a:t>
            </a:r>
            <a:endParaRPr/>
          </a:p>
          <a:p>
            <a:pPr marL="0" lvl="0" indent="0" algn="l" rtl="0">
              <a:lnSpc>
                <a:spcPct val="100000"/>
              </a:lnSpc>
              <a:spcBef>
                <a:spcPts val="800"/>
              </a:spcBef>
              <a:spcAft>
                <a:spcPts val="0"/>
              </a:spcAft>
              <a:buClr>
                <a:srgbClr val="7F7F7F"/>
              </a:buClr>
              <a:buSzPts val="2000"/>
              <a:buNone/>
            </a:pPr>
            <a:r>
              <a:rPr lang="en-US" b="1"/>
              <a:t>Foliage</a:t>
            </a:r>
            <a:r>
              <a:rPr lang="en-US"/>
              <a:t> crops are classified as greenery, lacking blooms.</a:t>
            </a:r>
            <a:endParaRPr/>
          </a:p>
          <a:p>
            <a:pPr marL="0" lvl="0" indent="0" algn="l" rtl="0">
              <a:lnSpc>
                <a:spcPct val="100000"/>
              </a:lnSpc>
              <a:spcBef>
                <a:spcPts val="800"/>
              </a:spcBef>
              <a:spcAft>
                <a:spcPts val="0"/>
              </a:spcAft>
              <a:buClr>
                <a:srgbClr val="7F7F7F"/>
              </a:buClr>
              <a:buSzPts val="2000"/>
              <a:buNone/>
            </a:pPr>
            <a:r>
              <a:rPr lang="en-US"/>
              <a:t>In floral arrangements, flowers and foliage are grouped based on their function:</a:t>
            </a:r>
            <a:endParaRPr/>
          </a:p>
          <a:p>
            <a:pPr marL="342900" lvl="0" indent="-342900" algn="l" rtl="0">
              <a:lnSpc>
                <a:spcPct val="100000"/>
              </a:lnSpc>
              <a:spcBef>
                <a:spcPts val="800"/>
              </a:spcBef>
              <a:spcAft>
                <a:spcPts val="0"/>
              </a:spcAft>
              <a:buClr>
                <a:srgbClr val="7F7F7F"/>
              </a:buClr>
              <a:buSzPts val="2000"/>
              <a:buFont typeface="Verdana"/>
              <a:buChar char="-"/>
            </a:pPr>
            <a:r>
              <a:rPr lang="en-US" b="1"/>
              <a:t>Line:</a:t>
            </a:r>
            <a:r>
              <a:rPr lang="en-US"/>
              <a:t> long and straight, creates height and width.</a:t>
            </a:r>
            <a:endParaRPr/>
          </a:p>
          <a:p>
            <a:pPr marL="342900" lvl="0" indent="-342900" algn="l" rtl="0">
              <a:lnSpc>
                <a:spcPct val="100000"/>
              </a:lnSpc>
              <a:spcBef>
                <a:spcPts val="800"/>
              </a:spcBef>
              <a:spcAft>
                <a:spcPts val="0"/>
              </a:spcAft>
              <a:buClr>
                <a:srgbClr val="7F7F7F"/>
              </a:buClr>
              <a:buSzPts val="2000"/>
              <a:buFont typeface="Verdana"/>
              <a:buChar char="-"/>
            </a:pPr>
            <a:r>
              <a:rPr lang="en-US" b="1"/>
              <a:t>Form:</a:t>
            </a:r>
            <a:r>
              <a:rPr lang="en-US"/>
              <a:t> large and unique in size, usually a focal point. </a:t>
            </a:r>
            <a:endParaRPr/>
          </a:p>
          <a:p>
            <a:pPr marL="342900" lvl="0" indent="-342900" algn="l" rtl="0">
              <a:lnSpc>
                <a:spcPct val="100000"/>
              </a:lnSpc>
              <a:spcBef>
                <a:spcPts val="800"/>
              </a:spcBef>
              <a:spcAft>
                <a:spcPts val="0"/>
              </a:spcAft>
              <a:buClr>
                <a:srgbClr val="7F7F7F"/>
              </a:buClr>
              <a:buSzPts val="2000"/>
              <a:buFont typeface="Verdana"/>
              <a:buChar char="-"/>
            </a:pPr>
            <a:r>
              <a:rPr lang="en-US" b="1"/>
              <a:t>Mass:</a:t>
            </a:r>
            <a:r>
              <a:rPr lang="en-US"/>
              <a:t> draw attention to focal area, add depth.</a:t>
            </a:r>
            <a:endParaRPr/>
          </a:p>
          <a:p>
            <a:pPr marL="342900" lvl="0" indent="-342900" algn="l" rtl="0">
              <a:lnSpc>
                <a:spcPct val="100000"/>
              </a:lnSpc>
              <a:spcBef>
                <a:spcPts val="800"/>
              </a:spcBef>
              <a:spcAft>
                <a:spcPts val="0"/>
              </a:spcAft>
              <a:buClr>
                <a:srgbClr val="7F7F7F"/>
              </a:buClr>
              <a:buSzPts val="2000"/>
              <a:buFont typeface="Verdana"/>
              <a:buChar char="-"/>
            </a:pPr>
            <a:r>
              <a:rPr lang="en-US" b="1"/>
              <a:t>Filler:</a:t>
            </a:r>
            <a:r>
              <a:rPr lang="en-US"/>
              <a:t> small sprays that help fill in space.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1"/>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Line Flowers</a:t>
            </a:r>
            <a:endParaRPr/>
          </a:p>
        </p:txBody>
      </p:sp>
      <p:sp>
        <p:nvSpPr>
          <p:cNvPr id="379" name="Google Shape;379;p41"/>
          <p:cNvSpPr txBox="1">
            <a:spLocks noGrp="1"/>
          </p:cNvSpPr>
          <p:nvPr>
            <p:ph type="body" idx="1"/>
          </p:nvPr>
        </p:nvSpPr>
        <p:spPr>
          <a:xfrm>
            <a:off x="326768" y="1173892"/>
            <a:ext cx="8229600" cy="423766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r>
              <a:rPr lang="en-US" i="1"/>
              <a:t>Delphinium consolida (</a:t>
            </a:r>
            <a:r>
              <a:rPr lang="en-US"/>
              <a:t>Larkspur)</a:t>
            </a:r>
            <a:endParaRPr/>
          </a:p>
          <a:p>
            <a:pPr marL="0" lvl="0" indent="0" algn="l" rtl="0">
              <a:lnSpc>
                <a:spcPct val="100000"/>
              </a:lnSpc>
              <a:spcBef>
                <a:spcPts val="800"/>
              </a:spcBef>
              <a:spcAft>
                <a:spcPts val="0"/>
              </a:spcAft>
              <a:buClr>
                <a:srgbClr val="7F7F7F"/>
              </a:buClr>
              <a:buSzPts val="2000"/>
              <a:buNone/>
            </a:pPr>
            <a:r>
              <a:rPr lang="en-US" i="1"/>
              <a:t>Gladiolus x hortulanus </a:t>
            </a:r>
            <a:r>
              <a:rPr lang="en-US"/>
              <a:t>cv. (Garden Gladiolus)</a:t>
            </a:r>
            <a:endParaRPr/>
          </a:p>
          <a:p>
            <a:pPr marL="0" lvl="0" indent="0" algn="l" rtl="0">
              <a:lnSpc>
                <a:spcPct val="100000"/>
              </a:lnSpc>
              <a:spcBef>
                <a:spcPts val="800"/>
              </a:spcBef>
              <a:spcAft>
                <a:spcPts val="0"/>
              </a:spcAft>
              <a:buClr>
                <a:srgbClr val="7F7F7F"/>
              </a:buClr>
              <a:buSzPts val="2000"/>
              <a:buNone/>
            </a:pPr>
            <a:r>
              <a:rPr lang="en-US" i="1"/>
              <a:t>Liatris spicata (</a:t>
            </a:r>
            <a:r>
              <a:rPr lang="en-US"/>
              <a:t>Liatris)</a:t>
            </a:r>
            <a:endParaRPr/>
          </a:p>
          <a:p>
            <a:pPr marL="0" lvl="0" indent="0" algn="l" rtl="0">
              <a:lnSpc>
                <a:spcPct val="100000"/>
              </a:lnSpc>
              <a:spcBef>
                <a:spcPts val="800"/>
              </a:spcBef>
              <a:spcAft>
                <a:spcPts val="0"/>
              </a:spcAft>
              <a:buClr>
                <a:srgbClr val="7F7F7F"/>
              </a:buClr>
              <a:buSzPts val="2000"/>
              <a:buNone/>
            </a:pPr>
            <a:endParaRPr/>
          </a:p>
          <a:p>
            <a:pPr marL="0" lvl="0" indent="0" algn="l" rtl="0">
              <a:lnSpc>
                <a:spcPct val="100000"/>
              </a:lnSpc>
              <a:spcBef>
                <a:spcPts val="800"/>
              </a:spcBef>
              <a:spcAft>
                <a:spcPts val="0"/>
              </a:spcAft>
              <a:buClr>
                <a:srgbClr val="7F7F7F"/>
              </a:buClr>
              <a:buSzPts val="2000"/>
              <a:buNone/>
            </a:pPr>
            <a:endParaRPr/>
          </a:p>
        </p:txBody>
      </p:sp>
      <p:pic>
        <p:nvPicPr>
          <p:cNvPr id="380" name="Google Shape;380;p41"/>
          <p:cNvPicPr preferRelativeResize="0"/>
          <p:nvPr/>
        </p:nvPicPr>
        <p:blipFill rotWithShape="1">
          <a:blip r:embed="rId3">
            <a:alphaModFix/>
          </a:blip>
          <a:srcRect/>
          <a:stretch/>
        </p:blipFill>
        <p:spPr>
          <a:xfrm>
            <a:off x="629534" y="2958264"/>
            <a:ext cx="2321056" cy="2934273"/>
          </a:xfrm>
          <a:prstGeom prst="rect">
            <a:avLst/>
          </a:prstGeom>
          <a:noFill/>
          <a:ln>
            <a:noFill/>
          </a:ln>
        </p:spPr>
      </p:pic>
      <p:pic>
        <p:nvPicPr>
          <p:cNvPr id="381" name="Google Shape;381;p41"/>
          <p:cNvPicPr preferRelativeResize="0"/>
          <p:nvPr/>
        </p:nvPicPr>
        <p:blipFill rotWithShape="1">
          <a:blip r:embed="rId4">
            <a:alphaModFix/>
          </a:blip>
          <a:srcRect/>
          <a:stretch/>
        </p:blipFill>
        <p:spPr>
          <a:xfrm>
            <a:off x="3122924" y="2958264"/>
            <a:ext cx="2825389" cy="2934273"/>
          </a:xfrm>
          <a:prstGeom prst="rect">
            <a:avLst/>
          </a:prstGeom>
          <a:noFill/>
          <a:ln>
            <a:noFill/>
          </a:ln>
        </p:spPr>
      </p:pic>
      <p:sp>
        <p:nvSpPr>
          <p:cNvPr id="382" name="Google Shape;382;p41"/>
          <p:cNvSpPr/>
          <p:nvPr/>
        </p:nvSpPr>
        <p:spPr>
          <a:xfrm>
            <a:off x="2286000" y="5821364"/>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http://mobileimages.lowes.com/product/converted/685229/685229008350.jpg</a:t>
            </a:r>
            <a:endParaRPr/>
          </a:p>
        </p:txBody>
      </p:sp>
      <p:sp>
        <p:nvSpPr>
          <p:cNvPr id="383" name="Google Shape;383;p41"/>
          <p:cNvSpPr/>
          <p:nvPr/>
        </p:nvSpPr>
        <p:spPr>
          <a:xfrm>
            <a:off x="582252" y="5815593"/>
            <a:ext cx="2415619"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http://whatcomflowers.net/wp-content/uploads/2014/10/Blue-Larkspur-Flowers-in-Garden.jpg</a:t>
            </a:r>
            <a:endParaRPr/>
          </a:p>
        </p:txBody>
      </p:sp>
      <p:pic>
        <p:nvPicPr>
          <p:cNvPr id="384" name="Google Shape;384;p41"/>
          <p:cNvPicPr preferRelativeResize="0"/>
          <p:nvPr/>
        </p:nvPicPr>
        <p:blipFill rotWithShape="1">
          <a:blip r:embed="rId5">
            <a:alphaModFix/>
          </a:blip>
          <a:srcRect/>
          <a:stretch/>
        </p:blipFill>
        <p:spPr>
          <a:xfrm>
            <a:off x="6120647" y="2958264"/>
            <a:ext cx="2162926" cy="2930360"/>
          </a:xfrm>
          <a:prstGeom prst="rect">
            <a:avLst/>
          </a:prstGeom>
          <a:noFill/>
          <a:ln>
            <a:noFill/>
          </a:ln>
        </p:spPr>
      </p:pic>
      <p:sp>
        <p:nvSpPr>
          <p:cNvPr id="385" name="Google Shape;385;p41"/>
          <p:cNvSpPr/>
          <p:nvPr/>
        </p:nvSpPr>
        <p:spPr>
          <a:xfrm>
            <a:off x="4916110" y="5821364"/>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http://www.eattheweeds.com/wp-content/uploads/2013/02/liatris-spicata-D790-1013091wg.jpg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2"/>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Line Foliage</a:t>
            </a:r>
            <a:endParaRPr/>
          </a:p>
        </p:txBody>
      </p:sp>
      <p:sp>
        <p:nvSpPr>
          <p:cNvPr id="391" name="Google Shape;391;p42"/>
          <p:cNvSpPr txBox="1">
            <a:spLocks noGrp="1"/>
          </p:cNvSpPr>
          <p:nvPr>
            <p:ph type="body" idx="1"/>
          </p:nvPr>
        </p:nvSpPr>
        <p:spPr>
          <a:xfrm>
            <a:off x="326768" y="1173892"/>
            <a:ext cx="8229600" cy="400272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r>
              <a:rPr lang="en-US" i="1"/>
              <a:t>Eucalyptus polyanthemos (</a:t>
            </a:r>
            <a:r>
              <a:rPr lang="en-US"/>
              <a:t>Silver Dollar Eucalyptus)</a:t>
            </a:r>
            <a:endParaRPr/>
          </a:p>
          <a:p>
            <a:pPr marL="0" lvl="0" indent="0" algn="l" rtl="0">
              <a:lnSpc>
                <a:spcPct val="100000"/>
              </a:lnSpc>
              <a:spcBef>
                <a:spcPts val="800"/>
              </a:spcBef>
              <a:spcAft>
                <a:spcPts val="0"/>
              </a:spcAft>
              <a:buClr>
                <a:srgbClr val="7F7F7F"/>
              </a:buClr>
              <a:buSzPts val="2000"/>
              <a:buNone/>
            </a:pPr>
            <a:r>
              <a:rPr lang="en-US" i="1"/>
              <a:t>Salix matsudana</a:t>
            </a:r>
            <a:r>
              <a:rPr lang="en-US"/>
              <a:t> (Curly Willow)</a:t>
            </a:r>
            <a:endParaRPr/>
          </a:p>
          <a:p>
            <a:pPr marL="0" lvl="0" indent="0" algn="l" rtl="0">
              <a:lnSpc>
                <a:spcPct val="100000"/>
              </a:lnSpc>
              <a:spcBef>
                <a:spcPts val="800"/>
              </a:spcBef>
              <a:spcAft>
                <a:spcPts val="0"/>
              </a:spcAft>
              <a:buClr>
                <a:srgbClr val="7F7F7F"/>
              </a:buClr>
              <a:buSzPts val="2000"/>
              <a:buNone/>
            </a:pPr>
            <a:r>
              <a:rPr lang="en-US" i="1"/>
              <a:t>Myrtus</a:t>
            </a:r>
            <a:r>
              <a:rPr lang="en-US"/>
              <a:t> (Myrtle)</a:t>
            </a:r>
            <a:endParaRPr/>
          </a:p>
        </p:txBody>
      </p:sp>
      <p:pic>
        <p:nvPicPr>
          <p:cNvPr id="392" name="Google Shape;392;p42"/>
          <p:cNvPicPr preferRelativeResize="0"/>
          <p:nvPr/>
        </p:nvPicPr>
        <p:blipFill rotWithShape="1">
          <a:blip r:embed="rId3">
            <a:alphaModFix/>
          </a:blip>
          <a:srcRect/>
          <a:stretch/>
        </p:blipFill>
        <p:spPr>
          <a:xfrm>
            <a:off x="-1" y="2554664"/>
            <a:ext cx="3451977" cy="3451977"/>
          </a:xfrm>
          <a:prstGeom prst="rect">
            <a:avLst/>
          </a:prstGeom>
          <a:noFill/>
          <a:ln>
            <a:noFill/>
          </a:ln>
        </p:spPr>
      </p:pic>
      <p:sp>
        <p:nvSpPr>
          <p:cNvPr id="393" name="Google Shape;393;p42"/>
          <p:cNvSpPr/>
          <p:nvPr/>
        </p:nvSpPr>
        <p:spPr>
          <a:xfrm>
            <a:off x="758858" y="6006641"/>
            <a:ext cx="1956062" cy="1231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
                <a:solidFill>
                  <a:schemeClr val="dk1"/>
                </a:solidFill>
                <a:latin typeface="Arial"/>
                <a:ea typeface="Arial"/>
                <a:cs typeface="Arial"/>
                <a:sym typeface="Arial"/>
              </a:rPr>
              <a:t>http://www.flowermuse.com/media/catalog/product/cache/1/image/1200x1200/9df78eab33525d08d6e5fb8d27136e95/s/i/silver-dollar-eucalyptus-2.jpg</a:t>
            </a:r>
            <a:endParaRPr sz="200">
              <a:solidFill>
                <a:schemeClr val="dk1"/>
              </a:solidFill>
              <a:latin typeface="Arial"/>
              <a:ea typeface="Arial"/>
              <a:cs typeface="Arial"/>
              <a:sym typeface="Arial"/>
            </a:endParaRPr>
          </a:p>
        </p:txBody>
      </p:sp>
      <p:sp>
        <p:nvSpPr>
          <p:cNvPr id="394" name="Google Shape;394;p42"/>
          <p:cNvSpPr/>
          <p:nvPr/>
        </p:nvSpPr>
        <p:spPr>
          <a:xfrm>
            <a:off x="2155568" y="5975864"/>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http://www.nettletonhollow.com/v/vspfiles/photos/110201-3.jpg</a:t>
            </a:r>
            <a:endParaRPr/>
          </a:p>
        </p:txBody>
      </p:sp>
      <p:pic>
        <p:nvPicPr>
          <p:cNvPr id="395" name="Google Shape;395;p42"/>
          <p:cNvPicPr preferRelativeResize="0"/>
          <p:nvPr/>
        </p:nvPicPr>
        <p:blipFill rotWithShape="1">
          <a:blip r:embed="rId4">
            <a:alphaModFix/>
          </a:blip>
          <a:srcRect/>
          <a:stretch/>
        </p:blipFill>
        <p:spPr>
          <a:xfrm>
            <a:off x="5760155" y="2869618"/>
            <a:ext cx="3141455" cy="3141455"/>
          </a:xfrm>
          <a:prstGeom prst="rect">
            <a:avLst/>
          </a:prstGeom>
          <a:noFill/>
          <a:ln>
            <a:noFill/>
          </a:ln>
        </p:spPr>
      </p:pic>
      <p:sp>
        <p:nvSpPr>
          <p:cNvPr id="396" name="Google Shape;396;p42"/>
          <p:cNvSpPr/>
          <p:nvPr/>
        </p:nvSpPr>
        <p:spPr>
          <a:xfrm>
            <a:off x="5016603" y="5991252"/>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http://images.fiftyflowers.com/site_files/FiftyFlowers/Image/Product/Univ-Myrtle-350.jpg</a:t>
            </a:r>
            <a:endParaRPr/>
          </a:p>
        </p:txBody>
      </p:sp>
      <p:pic>
        <p:nvPicPr>
          <p:cNvPr id="397" name="Google Shape;397;p42"/>
          <p:cNvPicPr preferRelativeResize="0"/>
          <p:nvPr/>
        </p:nvPicPr>
        <p:blipFill rotWithShape="1">
          <a:blip r:embed="rId5">
            <a:alphaModFix/>
          </a:blip>
          <a:srcRect/>
          <a:stretch/>
        </p:blipFill>
        <p:spPr>
          <a:xfrm>
            <a:off x="2976046" y="3052514"/>
            <a:ext cx="2931044" cy="293104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3"/>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Form Flowers</a:t>
            </a:r>
            <a:endParaRPr/>
          </a:p>
        </p:txBody>
      </p:sp>
      <p:sp>
        <p:nvSpPr>
          <p:cNvPr id="403" name="Google Shape;403;p43"/>
          <p:cNvSpPr txBox="1">
            <a:spLocks noGrp="1"/>
          </p:cNvSpPr>
          <p:nvPr>
            <p:ph type="body" idx="1"/>
          </p:nvPr>
        </p:nvSpPr>
        <p:spPr>
          <a:xfrm>
            <a:off x="326768" y="1173892"/>
            <a:ext cx="8229600" cy="400272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r>
              <a:rPr lang="en-US" i="1"/>
              <a:t>Anthurium x andraeanum </a:t>
            </a:r>
            <a:r>
              <a:rPr lang="en-US"/>
              <a:t>cv. (Flamingo Plant)</a:t>
            </a:r>
            <a:endParaRPr/>
          </a:p>
          <a:p>
            <a:pPr marL="0" lvl="0" indent="0" algn="l" rtl="0">
              <a:lnSpc>
                <a:spcPct val="100000"/>
              </a:lnSpc>
              <a:spcBef>
                <a:spcPts val="800"/>
              </a:spcBef>
              <a:spcAft>
                <a:spcPts val="0"/>
              </a:spcAft>
              <a:buClr>
                <a:srgbClr val="7F7F7F"/>
              </a:buClr>
              <a:buSzPts val="2000"/>
              <a:buNone/>
            </a:pPr>
            <a:r>
              <a:rPr lang="en-US" i="1"/>
              <a:t>Steriltzia reginae (</a:t>
            </a:r>
            <a:r>
              <a:rPr lang="en-US"/>
              <a:t>Bird of Paradise)</a:t>
            </a:r>
            <a:endParaRPr/>
          </a:p>
          <a:p>
            <a:pPr marL="0" lvl="0" indent="0" algn="l" rtl="0">
              <a:lnSpc>
                <a:spcPct val="100000"/>
              </a:lnSpc>
              <a:spcBef>
                <a:spcPts val="800"/>
              </a:spcBef>
              <a:spcAft>
                <a:spcPts val="0"/>
              </a:spcAft>
              <a:buClr>
                <a:srgbClr val="7F7F7F"/>
              </a:buClr>
              <a:buSzPts val="2000"/>
              <a:buNone/>
            </a:pPr>
            <a:r>
              <a:rPr lang="en-US" i="1"/>
              <a:t>Zantedeschia hybrid </a:t>
            </a:r>
            <a:r>
              <a:rPr lang="en-US"/>
              <a:t>cv. (Calla Lily)</a:t>
            </a:r>
            <a:endParaRPr/>
          </a:p>
          <a:p>
            <a:pPr marL="0" lvl="0" indent="0" algn="l" rtl="0">
              <a:lnSpc>
                <a:spcPct val="100000"/>
              </a:lnSpc>
              <a:spcBef>
                <a:spcPts val="800"/>
              </a:spcBef>
              <a:spcAft>
                <a:spcPts val="0"/>
              </a:spcAft>
              <a:buClr>
                <a:srgbClr val="7F7F7F"/>
              </a:buClr>
              <a:buSzPts val="2000"/>
              <a:buNone/>
            </a:pPr>
            <a:r>
              <a:rPr lang="en-US"/>
              <a:t> </a:t>
            </a:r>
            <a:endParaRPr/>
          </a:p>
        </p:txBody>
      </p:sp>
      <p:pic>
        <p:nvPicPr>
          <p:cNvPr id="404" name="Google Shape;404;p43"/>
          <p:cNvPicPr preferRelativeResize="0"/>
          <p:nvPr/>
        </p:nvPicPr>
        <p:blipFill rotWithShape="1">
          <a:blip r:embed="rId3">
            <a:alphaModFix/>
          </a:blip>
          <a:srcRect/>
          <a:stretch/>
        </p:blipFill>
        <p:spPr>
          <a:xfrm>
            <a:off x="3194812" y="3052642"/>
            <a:ext cx="2828040" cy="1885360"/>
          </a:xfrm>
          <a:prstGeom prst="rect">
            <a:avLst/>
          </a:prstGeom>
          <a:noFill/>
          <a:ln>
            <a:noFill/>
          </a:ln>
        </p:spPr>
      </p:pic>
      <p:pic>
        <p:nvPicPr>
          <p:cNvPr id="405" name="Google Shape;405;p43"/>
          <p:cNvPicPr preferRelativeResize="0"/>
          <p:nvPr/>
        </p:nvPicPr>
        <p:blipFill rotWithShape="1">
          <a:blip r:embed="rId4">
            <a:alphaModFix/>
          </a:blip>
          <a:srcRect/>
          <a:stretch/>
        </p:blipFill>
        <p:spPr>
          <a:xfrm>
            <a:off x="6120201" y="3058540"/>
            <a:ext cx="2828917" cy="1879462"/>
          </a:xfrm>
          <a:prstGeom prst="rect">
            <a:avLst/>
          </a:prstGeom>
          <a:noFill/>
          <a:ln>
            <a:noFill/>
          </a:ln>
        </p:spPr>
      </p:pic>
      <p:sp>
        <p:nvSpPr>
          <p:cNvPr id="406" name="Google Shape;406;p43"/>
          <p:cNvSpPr/>
          <p:nvPr/>
        </p:nvSpPr>
        <p:spPr>
          <a:xfrm>
            <a:off x="6464827" y="4861058"/>
            <a:ext cx="2238866"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http://typesofflower.com/wp-content/uploads/2015/01/calla-lily-flower-season.jpg</a:t>
            </a:r>
            <a:endParaRPr/>
          </a:p>
        </p:txBody>
      </p:sp>
      <p:sp>
        <p:nvSpPr>
          <p:cNvPr id="407" name="Google Shape;407;p43"/>
          <p:cNvSpPr/>
          <p:nvPr/>
        </p:nvSpPr>
        <p:spPr>
          <a:xfrm>
            <a:off x="3229682" y="4861058"/>
            <a:ext cx="2645094"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http://img09.deviantart.net/575a/i/2007/214/e/0/blue_bird_of_paradise_by_massano.png</a:t>
            </a:r>
            <a:endParaRPr/>
          </a:p>
        </p:txBody>
      </p:sp>
      <p:pic>
        <p:nvPicPr>
          <p:cNvPr id="408" name="Google Shape;408;p43"/>
          <p:cNvPicPr preferRelativeResize="0"/>
          <p:nvPr/>
        </p:nvPicPr>
        <p:blipFill rotWithShape="1">
          <a:blip r:embed="rId5">
            <a:alphaModFix/>
          </a:blip>
          <a:srcRect/>
          <a:stretch/>
        </p:blipFill>
        <p:spPr>
          <a:xfrm>
            <a:off x="179444" y="3052642"/>
            <a:ext cx="2949260" cy="1885360"/>
          </a:xfrm>
          <a:prstGeom prst="rect">
            <a:avLst/>
          </a:prstGeom>
          <a:noFill/>
          <a:ln>
            <a:noFill/>
          </a:ln>
        </p:spPr>
      </p:pic>
      <p:sp>
        <p:nvSpPr>
          <p:cNvPr id="409" name="Google Shape;409;p43"/>
          <p:cNvSpPr/>
          <p:nvPr/>
        </p:nvSpPr>
        <p:spPr>
          <a:xfrm>
            <a:off x="406397" y="4861058"/>
            <a:ext cx="2493389"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http://www.healingpeak.com/wp-content/uploads/2014/03/flamingo-lily.jpg</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4"/>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Form Foliage</a:t>
            </a:r>
            <a:endParaRPr/>
          </a:p>
        </p:txBody>
      </p:sp>
      <p:sp>
        <p:nvSpPr>
          <p:cNvPr id="415" name="Google Shape;415;p44"/>
          <p:cNvSpPr txBox="1">
            <a:spLocks noGrp="1"/>
          </p:cNvSpPr>
          <p:nvPr>
            <p:ph type="body" idx="1"/>
          </p:nvPr>
        </p:nvSpPr>
        <p:spPr>
          <a:xfrm>
            <a:off x="326768" y="1192096"/>
            <a:ext cx="8229600" cy="400272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r>
              <a:rPr lang="en-US" i="1"/>
              <a:t>Caladium x hortulanum </a:t>
            </a:r>
            <a:r>
              <a:rPr lang="en-US"/>
              <a:t>cv. (Caladium)</a:t>
            </a:r>
            <a:endParaRPr/>
          </a:p>
          <a:p>
            <a:pPr marL="0" lvl="0" indent="0" algn="l" rtl="0">
              <a:lnSpc>
                <a:spcPct val="100000"/>
              </a:lnSpc>
              <a:spcBef>
                <a:spcPts val="800"/>
              </a:spcBef>
              <a:spcAft>
                <a:spcPts val="0"/>
              </a:spcAft>
              <a:buClr>
                <a:srgbClr val="7F7F7F"/>
              </a:buClr>
              <a:buSzPts val="2000"/>
              <a:buNone/>
            </a:pPr>
            <a:r>
              <a:rPr lang="en-US" i="1"/>
              <a:t>Codiaeum variegatum pictum (</a:t>
            </a:r>
            <a:r>
              <a:rPr lang="en-US"/>
              <a:t>Croton)</a:t>
            </a:r>
            <a:endParaRPr/>
          </a:p>
          <a:p>
            <a:pPr marL="0" lvl="0" indent="0" algn="l" rtl="0">
              <a:lnSpc>
                <a:spcPct val="100000"/>
              </a:lnSpc>
              <a:spcBef>
                <a:spcPts val="800"/>
              </a:spcBef>
              <a:spcAft>
                <a:spcPts val="0"/>
              </a:spcAft>
              <a:buClr>
                <a:srgbClr val="7F7F7F"/>
              </a:buClr>
              <a:buSzPts val="2000"/>
              <a:buNone/>
            </a:pPr>
            <a:r>
              <a:rPr lang="en-US" i="1"/>
              <a:t>Monstera deliciosa (</a:t>
            </a:r>
            <a:r>
              <a:rPr lang="en-US"/>
              <a:t>Split Leaf Philodendron)</a:t>
            </a:r>
            <a:endParaRPr/>
          </a:p>
        </p:txBody>
      </p:sp>
      <p:pic>
        <p:nvPicPr>
          <p:cNvPr id="416" name="Google Shape;416;p44"/>
          <p:cNvPicPr preferRelativeResize="0"/>
          <p:nvPr/>
        </p:nvPicPr>
        <p:blipFill rotWithShape="1">
          <a:blip r:embed="rId3">
            <a:alphaModFix/>
          </a:blip>
          <a:srcRect/>
          <a:stretch/>
        </p:blipFill>
        <p:spPr>
          <a:xfrm>
            <a:off x="194928" y="3205114"/>
            <a:ext cx="2963899" cy="2086136"/>
          </a:xfrm>
          <a:prstGeom prst="rect">
            <a:avLst/>
          </a:prstGeom>
          <a:noFill/>
          <a:ln>
            <a:noFill/>
          </a:ln>
        </p:spPr>
      </p:pic>
      <p:pic>
        <p:nvPicPr>
          <p:cNvPr id="417" name="Google Shape;417;p44"/>
          <p:cNvPicPr preferRelativeResize="0"/>
          <p:nvPr/>
        </p:nvPicPr>
        <p:blipFill rotWithShape="1">
          <a:blip r:embed="rId4">
            <a:alphaModFix/>
          </a:blip>
          <a:srcRect/>
          <a:stretch/>
        </p:blipFill>
        <p:spPr>
          <a:xfrm>
            <a:off x="3277060" y="3205114"/>
            <a:ext cx="2534344" cy="2086135"/>
          </a:xfrm>
          <a:prstGeom prst="rect">
            <a:avLst/>
          </a:prstGeom>
          <a:noFill/>
          <a:ln>
            <a:noFill/>
          </a:ln>
        </p:spPr>
      </p:pic>
      <p:pic>
        <p:nvPicPr>
          <p:cNvPr id="418" name="Google Shape;418;p44"/>
          <p:cNvPicPr preferRelativeResize="0"/>
          <p:nvPr/>
        </p:nvPicPr>
        <p:blipFill rotWithShape="1">
          <a:blip r:embed="rId5">
            <a:alphaModFix/>
          </a:blip>
          <a:srcRect/>
          <a:stretch/>
        </p:blipFill>
        <p:spPr>
          <a:xfrm>
            <a:off x="5929637" y="3205114"/>
            <a:ext cx="2960339" cy="2086135"/>
          </a:xfrm>
          <a:prstGeom prst="rect">
            <a:avLst/>
          </a:prstGeom>
          <a:noFill/>
          <a:ln>
            <a:noFill/>
          </a:ln>
        </p:spPr>
      </p:pic>
      <p:sp>
        <p:nvSpPr>
          <p:cNvPr id="419" name="Google Shape;419;p44"/>
          <p:cNvSpPr/>
          <p:nvPr/>
        </p:nvSpPr>
        <p:spPr>
          <a:xfrm>
            <a:off x="6511991" y="5214305"/>
            <a:ext cx="1795629"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http://fcit.usf.edu/florida/flassets/content/6200/fa6227/fa6227.jpg</a:t>
            </a:r>
            <a:endParaRPr/>
          </a:p>
        </p:txBody>
      </p:sp>
      <p:sp>
        <p:nvSpPr>
          <p:cNvPr id="420" name="Google Shape;420;p44"/>
          <p:cNvSpPr/>
          <p:nvPr/>
        </p:nvSpPr>
        <p:spPr>
          <a:xfrm>
            <a:off x="2258232" y="5215587"/>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https://badger.uvm.edu/xmlui/bitstream/handle/2051/4869/Croton2.JPG?sequence=1</a:t>
            </a:r>
            <a:endParaRPr/>
          </a:p>
        </p:txBody>
      </p:sp>
      <p:sp>
        <p:nvSpPr>
          <p:cNvPr id="421" name="Google Shape;421;p44"/>
          <p:cNvSpPr/>
          <p:nvPr/>
        </p:nvSpPr>
        <p:spPr>
          <a:xfrm>
            <a:off x="457200" y="5214305"/>
            <a:ext cx="2377983"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https://s-media-cache-ak0.pinimg.com/736x/08/cf/36/08cf36d649780e320e761ed68446fbc4.jpg</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5"/>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Mass Flowers</a:t>
            </a:r>
            <a:endParaRPr/>
          </a:p>
        </p:txBody>
      </p:sp>
      <p:sp>
        <p:nvSpPr>
          <p:cNvPr id="427" name="Google Shape;427;p45"/>
          <p:cNvSpPr txBox="1">
            <a:spLocks noGrp="1"/>
          </p:cNvSpPr>
          <p:nvPr>
            <p:ph type="body" idx="1"/>
          </p:nvPr>
        </p:nvSpPr>
        <p:spPr>
          <a:xfrm>
            <a:off x="326768" y="1173892"/>
            <a:ext cx="8229600" cy="400272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r>
              <a:rPr lang="en-US" i="1"/>
              <a:t>Chrysanthemum x morifolium (</a:t>
            </a:r>
            <a:r>
              <a:rPr lang="en-US"/>
              <a:t>Florist’s Chrysanthemum)</a:t>
            </a:r>
            <a:endParaRPr/>
          </a:p>
          <a:p>
            <a:pPr marL="0" lvl="0" indent="0" algn="l" rtl="0">
              <a:lnSpc>
                <a:spcPct val="100000"/>
              </a:lnSpc>
              <a:spcBef>
                <a:spcPts val="800"/>
              </a:spcBef>
              <a:spcAft>
                <a:spcPts val="0"/>
              </a:spcAft>
              <a:buClr>
                <a:srgbClr val="7F7F7F"/>
              </a:buClr>
              <a:buSzPts val="2000"/>
              <a:buNone/>
            </a:pPr>
            <a:r>
              <a:rPr lang="en-US" i="1"/>
              <a:t>Dianthus caryophyllus </a:t>
            </a:r>
            <a:r>
              <a:rPr lang="en-US"/>
              <a:t>cv. (Carnation)</a:t>
            </a:r>
            <a:endParaRPr/>
          </a:p>
          <a:p>
            <a:pPr marL="0" lvl="0" indent="0" algn="l" rtl="0">
              <a:lnSpc>
                <a:spcPct val="100000"/>
              </a:lnSpc>
              <a:spcBef>
                <a:spcPts val="800"/>
              </a:spcBef>
              <a:spcAft>
                <a:spcPts val="0"/>
              </a:spcAft>
              <a:buClr>
                <a:srgbClr val="7F7F7F"/>
              </a:buClr>
              <a:buSzPts val="2000"/>
              <a:buNone/>
            </a:pPr>
            <a:r>
              <a:rPr lang="en-US" i="1"/>
              <a:t>Rosa hybrid </a:t>
            </a:r>
            <a:r>
              <a:rPr lang="en-US"/>
              <a:t>cv. (Hybrid Tea Rose)</a:t>
            </a:r>
            <a:endParaRPr/>
          </a:p>
          <a:p>
            <a:pPr marL="0" lvl="0" indent="0" algn="l" rtl="0">
              <a:lnSpc>
                <a:spcPct val="100000"/>
              </a:lnSpc>
              <a:spcBef>
                <a:spcPts val="800"/>
              </a:spcBef>
              <a:spcAft>
                <a:spcPts val="0"/>
              </a:spcAft>
              <a:buClr>
                <a:srgbClr val="7F7F7F"/>
              </a:buClr>
              <a:buSzPts val="2000"/>
              <a:buNone/>
            </a:pPr>
            <a:endParaRPr/>
          </a:p>
        </p:txBody>
      </p:sp>
      <p:pic>
        <p:nvPicPr>
          <p:cNvPr id="428" name="Google Shape;428;p45"/>
          <p:cNvPicPr preferRelativeResize="0"/>
          <p:nvPr/>
        </p:nvPicPr>
        <p:blipFill rotWithShape="1">
          <a:blip r:embed="rId3">
            <a:alphaModFix/>
          </a:blip>
          <a:srcRect/>
          <a:stretch/>
        </p:blipFill>
        <p:spPr>
          <a:xfrm>
            <a:off x="326768" y="3233394"/>
            <a:ext cx="2859492" cy="2350712"/>
          </a:xfrm>
          <a:prstGeom prst="rect">
            <a:avLst/>
          </a:prstGeom>
          <a:noFill/>
          <a:ln>
            <a:noFill/>
          </a:ln>
        </p:spPr>
      </p:pic>
      <p:pic>
        <p:nvPicPr>
          <p:cNvPr id="429" name="Google Shape;429;p45"/>
          <p:cNvPicPr preferRelativeResize="0"/>
          <p:nvPr/>
        </p:nvPicPr>
        <p:blipFill rotWithShape="1">
          <a:blip r:embed="rId4">
            <a:alphaModFix/>
          </a:blip>
          <a:srcRect/>
          <a:stretch/>
        </p:blipFill>
        <p:spPr>
          <a:xfrm>
            <a:off x="3410348" y="3233393"/>
            <a:ext cx="2644834" cy="2350713"/>
          </a:xfrm>
          <a:prstGeom prst="rect">
            <a:avLst/>
          </a:prstGeom>
          <a:noFill/>
          <a:ln>
            <a:noFill/>
          </a:ln>
        </p:spPr>
      </p:pic>
      <p:pic>
        <p:nvPicPr>
          <p:cNvPr id="430" name="Google Shape;430;p45"/>
          <p:cNvPicPr preferRelativeResize="0"/>
          <p:nvPr/>
        </p:nvPicPr>
        <p:blipFill rotWithShape="1">
          <a:blip r:embed="rId5">
            <a:alphaModFix/>
          </a:blip>
          <a:srcRect/>
          <a:stretch/>
        </p:blipFill>
        <p:spPr>
          <a:xfrm>
            <a:off x="6279271" y="3233393"/>
            <a:ext cx="2537961" cy="2342919"/>
          </a:xfrm>
          <a:prstGeom prst="rect">
            <a:avLst/>
          </a:prstGeom>
          <a:noFill/>
          <a:ln>
            <a:noFill/>
          </a:ln>
        </p:spPr>
      </p:pic>
      <p:sp>
        <p:nvSpPr>
          <p:cNvPr id="431" name="Google Shape;431;p45"/>
          <p:cNvSpPr/>
          <p:nvPr/>
        </p:nvSpPr>
        <p:spPr>
          <a:xfrm>
            <a:off x="6352094" y="5507162"/>
            <a:ext cx="2392314"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http://image.brands-list.com/articleimg/20150609/20150609152100_36210.jpg</a:t>
            </a:r>
            <a:endParaRPr/>
          </a:p>
        </p:txBody>
      </p:sp>
      <p:sp>
        <p:nvSpPr>
          <p:cNvPr id="432" name="Google Shape;432;p45"/>
          <p:cNvSpPr/>
          <p:nvPr/>
        </p:nvSpPr>
        <p:spPr>
          <a:xfrm>
            <a:off x="2446765" y="5507162"/>
            <a:ext cx="4572000" cy="1461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
                <a:solidFill>
                  <a:schemeClr val="dk1"/>
                </a:solidFill>
                <a:latin typeface="Arial"/>
                <a:ea typeface="Arial"/>
                <a:cs typeface="Arial"/>
                <a:sym typeface="Arial"/>
              </a:rPr>
              <a:t>http://www.buffalo-niagaragardening.com/wp-content/uploads/2012/12/pink-carnations-from-Mischlers-in-Amherst-NY.jpg</a:t>
            </a:r>
            <a:endParaRPr/>
          </a:p>
        </p:txBody>
      </p:sp>
      <p:sp>
        <p:nvSpPr>
          <p:cNvPr id="433" name="Google Shape;433;p45"/>
          <p:cNvSpPr/>
          <p:nvPr/>
        </p:nvSpPr>
        <p:spPr>
          <a:xfrm>
            <a:off x="-71357" y="5509070"/>
            <a:ext cx="3655741"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http://siteforeverything.com/wp-content/uploads/2015/08/Chrysanthemum.jpg</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6"/>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Mass Foliage </a:t>
            </a:r>
            <a:endParaRPr/>
          </a:p>
        </p:txBody>
      </p:sp>
      <p:sp>
        <p:nvSpPr>
          <p:cNvPr id="439" name="Google Shape;439;p46"/>
          <p:cNvSpPr txBox="1">
            <a:spLocks noGrp="1"/>
          </p:cNvSpPr>
          <p:nvPr>
            <p:ph type="body" idx="1"/>
          </p:nvPr>
        </p:nvSpPr>
        <p:spPr>
          <a:xfrm>
            <a:off x="326768" y="1173892"/>
            <a:ext cx="8229600" cy="400272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r>
              <a:rPr lang="en-US" i="1"/>
              <a:t>Rumohra adiantformis</a:t>
            </a:r>
            <a:r>
              <a:rPr lang="en-US"/>
              <a:t> (Leatherleaf Fern)</a:t>
            </a:r>
            <a:endParaRPr/>
          </a:p>
          <a:p>
            <a:pPr marL="0" lvl="0" indent="0" algn="l" rtl="0">
              <a:lnSpc>
                <a:spcPct val="100000"/>
              </a:lnSpc>
              <a:spcBef>
                <a:spcPts val="800"/>
              </a:spcBef>
              <a:spcAft>
                <a:spcPts val="0"/>
              </a:spcAft>
              <a:buClr>
                <a:srgbClr val="7F7F7F"/>
              </a:buClr>
              <a:buSzPts val="2000"/>
              <a:buNone/>
            </a:pPr>
            <a:r>
              <a:rPr lang="en-US" i="1"/>
              <a:t>Chamaedorea elegans (</a:t>
            </a:r>
            <a:r>
              <a:rPr lang="en-US"/>
              <a:t>Parlor Palm) </a:t>
            </a:r>
            <a:endParaRPr/>
          </a:p>
          <a:p>
            <a:pPr marL="0" lvl="0" indent="0" algn="l" rtl="0">
              <a:lnSpc>
                <a:spcPct val="100000"/>
              </a:lnSpc>
              <a:spcBef>
                <a:spcPts val="800"/>
              </a:spcBef>
              <a:spcAft>
                <a:spcPts val="0"/>
              </a:spcAft>
              <a:buClr>
                <a:srgbClr val="7F7F7F"/>
              </a:buClr>
              <a:buSzPts val="2000"/>
              <a:buNone/>
            </a:pPr>
            <a:endParaRPr/>
          </a:p>
          <a:p>
            <a:pPr marL="0" lvl="0" indent="0" algn="l" rtl="0">
              <a:lnSpc>
                <a:spcPct val="100000"/>
              </a:lnSpc>
              <a:spcBef>
                <a:spcPts val="800"/>
              </a:spcBef>
              <a:spcAft>
                <a:spcPts val="0"/>
              </a:spcAft>
              <a:buClr>
                <a:srgbClr val="7F7F7F"/>
              </a:buClr>
              <a:buSzPts val="2000"/>
              <a:buNone/>
            </a:pPr>
            <a:r>
              <a:rPr lang="en-US"/>
              <a:t> </a:t>
            </a:r>
            <a:endParaRPr/>
          </a:p>
        </p:txBody>
      </p:sp>
      <p:pic>
        <p:nvPicPr>
          <p:cNvPr id="440" name="Google Shape;440;p46"/>
          <p:cNvPicPr preferRelativeResize="0"/>
          <p:nvPr/>
        </p:nvPicPr>
        <p:blipFill rotWithShape="1">
          <a:blip r:embed="rId3">
            <a:alphaModFix/>
          </a:blip>
          <a:srcRect/>
          <a:stretch/>
        </p:blipFill>
        <p:spPr>
          <a:xfrm>
            <a:off x="1344863" y="3061354"/>
            <a:ext cx="2437418" cy="2437418"/>
          </a:xfrm>
          <a:prstGeom prst="rect">
            <a:avLst/>
          </a:prstGeom>
          <a:noFill/>
          <a:ln>
            <a:noFill/>
          </a:ln>
        </p:spPr>
      </p:pic>
      <p:sp>
        <p:nvSpPr>
          <p:cNvPr id="441" name="Google Shape;441;p46"/>
          <p:cNvSpPr/>
          <p:nvPr/>
        </p:nvSpPr>
        <p:spPr>
          <a:xfrm>
            <a:off x="1708089" y="5498772"/>
            <a:ext cx="1710965"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http://ep.yimg.com/ca/I/yhst-89672727041557_2250_14899213</a:t>
            </a:r>
            <a:endParaRPr/>
          </a:p>
        </p:txBody>
      </p:sp>
      <p:pic>
        <p:nvPicPr>
          <p:cNvPr id="442" name="Google Shape;442;p46"/>
          <p:cNvPicPr preferRelativeResize="0"/>
          <p:nvPr/>
        </p:nvPicPr>
        <p:blipFill rotWithShape="1">
          <a:blip r:embed="rId4">
            <a:alphaModFix/>
          </a:blip>
          <a:srcRect/>
          <a:stretch/>
        </p:blipFill>
        <p:spPr>
          <a:xfrm>
            <a:off x="4800375" y="2978870"/>
            <a:ext cx="2481309" cy="2519902"/>
          </a:xfrm>
          <a:prstGeom prst="rect">
            <a:avLst/>
          </a:prstGeom>
          <a:noFill/>
          <a:ln>
            <a:noFill/>
          </a:ln>
        </p:spPr>
      </p:pic>
      <p:sp>
        <p:nvSpPr>
          <p:cNvPr id="443" name="Google Shape;443;p46"/>
          <p:cNvSpPr/>
          <p:nvPr/>
        </p:nvSpPr>
        <p:spPr>
          <a:xfrm>
            <a:off x="5031627" y="5498772"/>
            <a:ext cx="2295427"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http://indoor-air-quality-plants.com/uploads/images/parlor-palm-cleans-air-house-plant.jpg</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7"/>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Filler Flowers</a:t>
            </a:r>
            <a:endParaRPr/>
          </a:p>
        </p:txBody>
      </p:sp>
      <p:sp>
        <p:nvSpPr>
          <p:cNvPr id="449" name="Google Shape;449;p47"/>
          <p:cNvSpPr txBox="1">
            <a:spLocks noGrp="1"/>
          </p:cNvSpPr>
          <p:nvPr>
            <p:ph type="body" idx="1"/>
          </p:nvPr>
        </p:nvSpPr>
        <p:spPr>
          <a:xfrm>
            <a:off x="419492" y="1173892"/>
            <a:ext cx="8229600" cy="400272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r>
              <a:rPr lang="en-US" i="1"/>
              <a:t>Erica carnea</a:t>
            </a:r>
            <a:r>
              <a:rPr lang="en-US"/>
              <a:t> cv. (Spring Heather)</a:t>
            </a:r>
            <a:endParaRPr/>
          </a:p>
          <a:p>
            <a:pPr marL="0" lvl="0" indent="0" algn="l" rtl="0">
              <a:lnSpc>
                <a:spcPct val="100000"/>
              </a:lnSpc>
              <a:spcBef>
                <a:spcPts val="800"/>
              </a:spcBef>
              <a:spcAft>
                <a:spcPts val="0"/>
              </a:spcAft>
              <a:buClr>
                <a:srgbClr val="7F7F7F"/>
              </a:buClr>
              <a:buSzPts val="2000"/>
              <a:buNone/>
            </a:pPr>
            <a:r>
              <a:rPr lang="en-US" i="1"/>
              <a:t>Gypsophila elegans </a:t>
            </a:r>
            <a:r>
              <a:rPr lang="en-US"/>
              <a:t>cv. (Baby’s Breath)</a:t>
            </a:r>
            <a:endParaRPr/>
          </a:p>
          <a:p>
            <a:pPr marL="0" lvl="0" indent="0" algn="l" rtl="0">
              <a:lnSpc>
                <a:spcPct val="100000"/>
              </a:lnSpc>
              <a:spcBef>
                <a:spcPts val="800"/>
              </a:spcBef>
              <a:spcAft>
                <a:spcPts val="0"/>
              </a:spcAft>
              <a:buClr>
                <a:srgbClr val="7F7F7F"/>
              </a:buClr>
              <a:buSzPts val="2000"/>
              <a:buNone/>
            </a:pPr>
            <a:r>
              <a:rPr lang="en-US" i="1"/>
              <a:t>Limonium sinuatum (</a:t>
            </a:r>
            <a:r>
              <a:rPr lang="en-US"/>
              <a:t>Statice)</a:t>
            </a:r>
            <a:endParaRPr/>
          </a:p>
          <a:p>
            <a:pPr marL="0" lvl="0" indent="0" algn="l" rtl="0">
              <a:lnSpc>
                <a:spcPct val="100000"/>
              </a:lnSpc>
              <a:spcBef>
                <a:spcPts val="800"/>
              </a:spcBef>
              <a:spcAft>
                <a:spcPts val="0"/>
              </a:spcAft>
              <a:buClr>
                <a:srgbClr val="7F7F7F"/>
              </a:buClr>
              <a:buSzPts val="2000"/>
              <a:buNone/>
            </a:pPr>
            <a:endParaRPr/>
          </a:p>
        </p:txBody>
      </p:sp>
      <p:pic>
        <p:nvPicPr>
          <p:cNvPr id="450" name="Google Shape;450;p47"/>
          <p:cNvPicPr preferRelativeResize="0"/>
          <p:nvPr/>
        </p:nvPicPr>
        <p:blipFill rotWithShape="1">
          <a:blip r:embed="rId3">
            <a:alphaModFix/>
          </a:blip>
          <a:srcRect/>
          <a:stretch/>
        </p:blipFill>
        <p:spPr>
          <a:xfrm>
            <a:off x="3184716" y="3326393"/>
            <a:ext cx="2857342" cy="2123000"/>
          </a:xfrm>
          <a:prstGeom prst="rect">
            <a:avLst/>
          </a:prstGeom>
          <a:noFill/>
          <a:ln>
            <a:noFill/>
          </a:ln>
        </p:spPr>
      </p:pic>
      <p:pic>
        <p:nvPicPr>
          <p:cNvPr id="451" name="Google Shape;451;p47"/>
          <p:cNvPicPr preferRelativeResize="0"/>
          <p:nvPr/>
        </p:nvPicPr>
        <p:blipFill rotWithShape="1">
          <a:blip r:embed="rId4">
            <a:alphaModFix/>
          </a:blip>
          <a:srcRect/>
          <a:stretch/>
        </p:blipFill>
        <p:spPr>
          <a:xfrm>
            <a:off x="189042" y="3326393"/>
            <a:ext cx="2902950" cy="2127324"/>
          </a:xfrm>
          <a:prstGeom prst="rect">
            <a:avLst/>
          </a:prstGeom>
          <a:noFill/>
          <a:ln>
            <a:noFill/>
          </a:ln>
        </p:spPr>
      </p:pic>
      <p:pic>
        <p:nvPicPr>
          <p:cNvPr id="452" name="Google Shape;452;p47"/>
          <p:cNvPicPr preferRelativeResize="0"/>
          <p:nvPr/>
        </p:nvPicPr>
        <p:blipFill rotWithShape="1">
          <a:blip r:embed="rId5">
            <a:alphaModFix/>
          </a:blip>
          <a:srcRect/>
          <a:stretch/>
        </p:blipFill>
        <p:spPr>
          <a:xfrm>
            <a:off x="6134782" y="3326393"/>
            <a:ext cx="2830666" cy="2123000"/>
          </a:xfrm>
          <a:prstGeom prst="rect">
            <a:avLst/>
          </a:prstGeom>
          <a:noFill/>
          <a:ln>
            <a:noFill/>
          </a:ln>
        </p:spPr>
      </p:pic>
      <p:sp>
        <p:nvSpPr>
          <p:cNvPr id="453" name="Google Shape;453;p47"/>
          <p:cNvSpPr/>
          <p:nvPr/>
        </p:nvSpPr>
        <p:spPr>
          <a:xfrm>
            <a:off x="6567748" y="5372449"/>
            <a:ext cx="1964734"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http://www.thegardenhelper.com/psd/limonium_sinuatum.jpg</a:t>
            </a:r>
            <a:endParaRPr/>
          </a:p>
        </p:txBody>
      </p:sp>
      <p:sp>
        <p:nvSpPr>
          <p:cNvPr id="454" name="Google Shape;454;p47"/>
          <p:cNvSpPr/>
          <p:nvPr/>
        </p:nvSpPr>
        <p:spPr>
          <a:xfrm>
            <a:off x="3217958" y="5372449"/>
            <a:ext cx="2870462" cy="153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
                <a:solidFill>
                  <a:schemeClr val="dk1"/>
                </a:solidFill>
                <a:latin typeface="Arial"/>
                <a:ea typeface="Arial"/>
                <a:cs typeface="Arial"/>
                <a:sym typeface="Arial"/>
              </a:rPr>
              <a:t>http://www.miseagrant.umich.edu/wp-content/blogs.dir/1/files/2013/03/Babys-Breath-Gypsophylia-Hubert-Steed.jpg</a:t>
            </a:r>
            <a:endParaRPr/>
          </a:p>
        </p:txBody>
      </p:sp>
      <p:sp>
        <p:nvSpPr>
          <p:cNvPr id="455" name="Google Shape;455;p47"/>
          <p:cNvSpPr/>
          <p:nvPr/>
        </p:nvSpPr>
        <p:spPr>
          <a:xfrm>
            <a:off x="0" y="5384760"/>
            <a:ext cx="3217958" cy="1415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
                <a:solidFill>
                  <a:schemeClr val="dk1"/>
                </a:solidFill>
                <a:latin typeface="Arial"/>
                <a:ea typeface="Arial"/>
                <a:cs typeface="Arial"/>
                <a:sym typeface="Arial"/>
              </a:rPr>
              <a:t>http://previews.123rf.com/images/cascoly2/cascoly21106/cascoly2110600315/9746659-Detail-purple-heather-in-bloom-spring-in-Seattle--Stock-Photo.jpg</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8"/>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Filler Foliage</a:t>
            </a:r>
            <a:endParaRPr/>
          </a:p>
        </p:txBody>
      </p:sp>
      <p:sp>
        <p:nvSpPr>
          <p:cNvPr id="461" name="Google Shape;461;p48"/>
          <p:cNvSpPr txBox="1">
            <a:spLocks noGrp="1"/>
          </p:cNvSpPr>
          <p:nvPr>
            <p:ph type="body" idx="1"/>
          </p:nvPr>
        </p:nvSpPr>
        <p:spPr>
          <a:xfrm>
            <a:off x="309140" y="1173892"/>
            <a:ext cx="8229600" cy="400272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r>
              <a:rPr lang="en-US" i="1"/>
              <a:t>Asparagus densiflorus (</a:t>
            </a:r>
            <a:r>
              <a:rPr lang="en-US"/>
              <a:t>Sperngeri Fern)</a:t>
            </a:r>
            <a:endParaRPr/>
          </a:p>
          <a:p>
            <a:pPr marL="0" lvl="0" indent="0" algn="l" rtl="0">
              <a:lnSpc>
                <a:spcPct val="100000"/>
              </a:lnSpc>
              <a:spcBef>
                <a:spcPts val="800"/>
              </a:spcBef>
              <a:spcAft>
                <a:spcPts val="0"/>
              </a:spcAft>
              <a:buClr>
                <a:srgbClr val="7F7F7F"/>
              </a:buClr>
              <a:buSzPts val="2000"/>
              <a:buNone/>
            </a:pPr>
            <a:r>
              <a:rPr lang="en-US" i="1"/>
              <a:t>Asparagus setaceus (</a:t>
            </a:r>
            <a:r>
              <a:rPr lang="en-US"/>
              <a:t>Plumosa Asparagus) </a:t>
            </a:r>
            <a:endParaRPr/>
          </a:p>
          <a:p>
            <a:pPr marL="0" lvl="0" indent="0" algn="l" rtl="0">
              <a:lnSpc>
                <a:spcPct val="100000"/>
              </a:lnSpc>
              <a:spcBef>
                <a:spcPts val="800"/>
              </a:spcBef>
              <a:spcAft>
                <a:spcPts val="0"/>
              </a:spcAft>
              <a:buClr>
                <a:srgbClr val="7F7F7F"/>
              </a:buClr>
              <a:buSzPts val="2000"/>
              <a:buNone/>
            </a:pPr>
            <a:r>
              <a:rPr lang="en-US" i="1"/>
              <a:t>Anethum graveolens (</a:t>
            </a:r>
            <a:r>
              <a:rPr lang="en-US"/>
              <a:t>Dill)</a:t>
            </a:r>
            <a:endParaRPr/>
          </a:p>
        </p:txBody>
      </p:sp>
      <p:pic>
        <p:nvPicPr>
          <p:cNvPr id="462" name="Google Shape;462;p48"/>
          <p:cNvPicPr preferRelativeResize="0"/>
          <p:nvPr/>
        </p:nvPicPr>
        <p:blipFill rotWithShape="1">
          <a:blip r:embed="rId3">
            <a:alphaModFix/>
          </a:blip>
          <a:srcRect/>
          <a:stretch/>
        </p:blipFill>
        <p:spPr>
          <a:xfrm>
            <a:off x="3307482" y="2791141"/>
            <a:ext cx="2279048" cy="2894029"/>
          </a:xfrm>
          <a:prstGeom prst="rect">
            <a:avLst/>
          </a:prstGeom>
          <a:noFill/>
          <a:ln>
            <a:noFill/>
          </a:ln>
        </p:spPr>
      </p:pic>
      <p:pic>
        <p:nvPicPr>
          <p:cNvPr id="463" name="Google Shape;463;p48"/>
          <p:cNvPicPr preferRelativeResize="0"/>
          <p:nvPr/>
        </p:nvPicPr>
        <p:blipFill rotWithShape="1">
          <a:blip r:embed="rId4">
            <a:alphaModFix/>
          </a:blip>
          <a:srcRect/>
          <a:stretch/>
        </p:blipFill>
        <p:spPr>
          <a:xfrm>
            <a:off x="564890" y="2934554"/>
            <a:ext cx="2027481" cy="2750616"/>
          </a:xfrm>
          <a:prstGeom prst="rect">
            <a:avLst/>
          </a:prstGeom>
          <a:noFill/>
          <a:ln>
            <a:noFill/>
          </a:ln>
        </p:spPr>
      </p:pic>
      <p:sp>
        <p:nvSpPr>
          <p:cNvPr id="464" name="Google Shape;464;p48"/>
          <p:cNvSpPr/>
          <p:nvPr/>
        </p:nvSpPr>
        <p:spPr>
          <a:xfrm>
            <a:off x="2137940" y="5653385"/>
            <a:ext cx="4572000" cy="1384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
                <a:solidFill>
                  <a:schemeClr val="dk1"/>
                </a:solidFill>
                <a:latin typeface="Arial"/>
                <a:ea typeface="Arial"/>
                <a:cs typeface="Arial"/>
                <a:sym typeface="Arial"/>
              </a:rPr>
              <a:t>http://www.boulevardflst.com/images/PLUMOSA_STEMxg.jpg</a:t>
            </a:r>
            <a:endParaRPr/>
          </a:p>
        </p:txBody>
      </p:sp>
      <p:sp>
        <p:nvSpPr>
          <p:cNvPr id="465" name="Google Shape;465;p48"/>
          <p:cNvSpPr/>
          <p:nvPr/>
        </p:nvSpPr>
        <p:spPr>
          <a:xfrm>
            <a:off x="564890" y="5661080"/>
            <a:ext cx="4572000" cy="1231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
                <a:solidFill>
                  <a:schemeClr val="dk1"/>
                </a:solidFill>
                <a:latin typeface="Arial"/>
                <a:ea typeface="Arial"/>
                <a:cs typeface="Arial"/>
                <a:sym typeface="Arial"/>
              </a:rPr>
              <a:t>http://www.freshfromflorida.com/var/ezdemo_site/storage/images/media/images/marketing-development-images/fern_sprengeri/264492-1-eng-US/fern_sprengeri.jpg</a:t>
            </a:r>
            <a:endParaRPr/>
          </a:p>
        </p:txBody>
      </p:sp>
      <p:pic>
        <p:nvPicPr>
          <p:cNvPr id="466" name="Google Shape;466;p48"/>
          <p:cNvPicPr preferRelativeResize="0"/>
          <p:nvPr/>
        </p:nvPicPr>
        <p:blipFill rotWithShape="1">
          <a:blip r:embed="rId5">
            <a:alphaModFix/>
          </a:blip>
          <a:srcRect/>
          <a:stretch/>
        </p:blipFill>
        <p:spPr>
          <a:xfrm rot="5400000">
            <a:off x="5599525" y="3040867"/>
            <a:ext cx="3328476" cy="2217277"/>
          </a:xfrm>
          <a:prstGeom prst="rect">
            <a:avLst/>
          </a:prstGeom>
          <a:noFill/>
          <a:ln>
            <a:noFill/>
          </a:ln>
        </p:spPr>
      </p:pic>
      <p:sp>
        <p:nvSpPr>
          <p:cNvPr id="467" name="Google Shape;467;p48"/>
          <p:cNvSpPr/>
          <p:nvPr/>
        </p:nvSpPr>
        <p:spPr>
          <a:xfrm>
            <a:off x="5988789" y="5675244"/>
            <a:ext cx="2549951" cy="1384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
                <a:solidFill>
                  <a:schemeClr val="dk1"/>
                </a:solidFill>
                <a:latin typeface="Arial"/>
                <a:ea typeface="Arial"/>
                <a:cs typeface="Arial"/>
                <a:sym typeface="Arial"/>
              </a:rPr>
              <a:t>http://previews.123rf.com/images/fablok/fablok1406/fablok140600026/29304608-bunch-of-fresh-dill-on-white-background-Stock-Photo.jpg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4"/>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Bouquet Sleeve</a:t>
            </a:r>
            <a:endParaRPr/>
          </a:p>
        </p:txBody>
      </p:sp>
      <p:sp>
        <p:nvSpPr>
          <p:cNvPr id="68" name="Google Shape;68;p4"/>
          <p:cNvSpPr txBox="1">
            <a:spLocks noGrp="1"/>
          </p:cNvSpPr>
          <p:nvPr>
            <p:ph type="body" idx="1"/>
          </p:nvPr>
        </p:nvSpPr>
        <p:spPr>
          <a:xfrm>
            <a:off x="326768" y="1818640"/>
            <a:ext cx="4265629"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Protective cover for flowers or foliage </a:t>
            </a:r>
            <a:endParaRPr/>
          </a:p>
          <a:p>
            <a:pPr marL="342900" lvl="0" indent="-342900" algn="l" rtl="0">
              <a:lnSpc>
                <a:spcPct val="100000"/>
              </a:lnSpc>
              <a:spcBef>
                <a:spcPts val="800"/>
              </a:spcBef>
              <a:spcAft>
                <a:spcPts val="0"/>
              </a:spcAft>
              <a:buClr>
                <a:srgbClr val="7F7F7F"/>
              </a:buClr>
              <a:buSzPts val="2000"/>
              <a:buFont typeface="Arial"/>
              <a:buChar char="•"/>
            </a:pPr>
            <a:r>
              <a:rPr lang="en-US"/>
              <a:t>Made of clear or colored cellophane</a:t>
            </a:r>
            <a:endParaRPr/>
          </a:p>
        </p:txBody>
      </p:sp>
      <p:pic>
        <p:nvPicPr>
          <p:cNvPr id="69" name="Google Shape;69;p4"/>
          <p:cNvPicPr preferRelativeResize="0"/>
          <p:nvPr/>
        </p:nvPicPr>
        <p:blipFill rotWithShape="1">
          <a:blip r:embed="rId3">
            <a:alphaModFix/>
          </a:blip>
          <a:srcRect/>
          <a:stretch/>
        </p:blipFill>
        <p:spPr>
          <a:xfrm>
            <a:off x="4592397" y="1746497"/>
            <a:ext cx="4410960" cy="4410960"/>
          </a:xfrm>
          <a:prstGeom prst="rect">
            <a:avLst/>
          </a:prstGeom>
          <a:noFill/>
          <a:ln>
            <a:noFill/>
          </a:ln>
        </p:spPr>
      </p:pic>
      <p:sp>
        <p:nvSpPr>
          <p:cNvPr id="70" name="Google Shape;70;p4"/>
          <p:cNvSpPr/>
          <p:nvPr/>
        </p:nvSpPr>
        <p:spPr>
          <a:xfrm>
            <a:off x="4746396" y="6157457"/>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b="0" i="0" u="none" strike="noStrike" cap="none">
                <a:solidFill>
                  <a:schemeClr val="dk1"/>
                </a:solidFill>
                <a:latin typeface="Arial"/>
                <a:ea typeface="Arial"/>
                <a:cs typeface="Arial"/>
                <a:sym typeface="Arial"/>
              </a:rPr>
              <a:t>http://www.flowerwrappingsleeves.com/photo/pl5938526-transparent_floral_sleeves_plastic_flower_wrapping_sleeve_with_bopp_cpp_pp_hdpe.jpg</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9"/>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Review </a:t>
            </a:r>
            <a:endParaRPr/>
          </a:p>
        </p:txBody>
      </p:sp>
      <p:sp>
        <p:nvSpPr>
          <p:cNvPr id="473" name="Google Shape;473;p49"/>
          <p:cNvSpPr txBox="1">
            <a:spLocks noGrp="1"/>
          </p:cNvSpPr>
          <p:nvPr>
            <p:ph type="body" idx="1"/>
          </p:nvPr>
        </p:nvSpPr>
        <p:spPr>
          <a:xfrm>
            <a:off x="2182813" y="1305328"/>
            <a:ext cx="4778375" cy="59459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DA291C"/>
              </a:buClr>
              <a:buSzPts val="2400"/>
              <a:buNone/>
            </a:pPr>
            <a:r>
              <a:rPr lang="en-US"/>
              <a:t>Pick an Arrangement </a:t>
            </a:r>
            <a:endParaRPr/>
          </a:p>
        </p:txBody>
      </p:sp>
      <p:sp>
        <p:nvSpPr>
          <p:cNvPr id="474" name="Google Shape;474;p49"/>
          <p:cNvSpPr txBox="1">
            <a:spLocks noGrp="1"/>
          </p:cNvSpPr>
          <p:nvPr>
            <p:ph type="body" idx="2"/>
          </p:nvPr>
        </p:nvSpPr>
        <p:spPr>
          <a:xfrm>
            <a:off x="457200" y="4998170"/>
            <a:ext cx="8229600" cy="11279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r>
              <a:rPr lang="en-US"/>
              <a:t>List what kind of equipment and floral crops you would need to recreate the arrangement. </a:t>
            </a:r>
            <a:endParaRPr/>
          </a:p>
        </p:txBody>
      </p:sp>
      <p:pic>
        <p:nvPicPr>
          <p:cNvPr id="475" name="Google Shape;475;p49"/>
          <p:cNvPicPr preferRelativeResize="0"/>
          <p:nvPr/>
        </p:nvPicPr>
        <p:blipFill rotWithShape="1">
          <a:blip r:embed="rId3">
            <a:alphaModFix/>
          </a:blip>
          <a:srcRect/>
          <a:stretch/>
        </p:blipFill>
        <p:spPr>
          <a:xfrm>
            <a:off x="6074594" y="2042782"/>
            <a:ext cx="2812526" cy="2812526"/>
          </a:xfrm>
          <a:prstGeom prst="rect">
            <a:avLst/>
          </a:prstGeom>
          <a:noFill/>
          <a:ln>
            <a:noFill/>
          </a:ln>
        </p:spPr>
      </p:pic>
      <p:pic>
        <p:nvPicPr>
          <p:cNvPr id="476" name="Google Shape;476;p49"/>
          <p:cNvPicPr preferRelativeResize="0"/>
          <p:nvPr/>
        </p:nvPicPr>
        <p:blipFill rotWithShape="1">
          <a:blip r:embed="rId4">
            <a:alphaModFix/>
          </a:blip>
          <a:srcRect/>
          <a:stretch/>
        </p:blipFill>
        <p:spPr>
          <a:xfrm>
            <a:off x="234408" y="2044873"/>
            <a:ext cx="2678201" cy="2810435"/>
          </a:xfrm>
          <a:prstGeom prst="rect">
            <a:avLst/>
          </a:prstGeom>
          <a:noFill/>
          <a:ln>
            <a:noFill/>
          </a:ln>
        </p:spPr>
      </p:pic>
      <p:sp>
        <p:nvSpPr>
          <p:cNvPr id="477" name="Google Shape;477;p49"/>
          <p:cNvSpPr/>
          <p:nvPr/>
        </p:nvSpPr>
        <p:spPr>
          <a:xfrm>
            <a:off x="547959" y="4762975"/>
            <a:ext cx="2051098"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http://shop.flowerno5.com/images/1800_16733.jpg</a:t>
            </a:r>
            <a:endParaRPr/>
          </a:p>
        </p:txBody>
      </p:sp>
      <p:sp>
        <p:nvSpPr>
          <p:cNvPr id="478" name="Google Shape;478;p49"/>
          <p:cNvSpPr/>
          <p:nvPr/>
        </p:nvSpPr>
        <p:spPr>
          <a:xfrm>
            <a:off x="6129780" y="4762975"/>
            <a:ext cx="2757340"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Arial"/>
                <a:ea typeface="Arial"/>
                <a:cs typeface="Arial"/>
                <a:sym typeface="Arial"/>
              </a:rPr>
              <a:t>http://images.costco-static.com/image/media/500-100101172-847__1.jpg</a:t>
            </a:r>
            <a:endParaRPr/>
          </a:p>
        </p:txBody>
      </p:sp>
      <p:pic>
        <p:nvPicPr>
          <p:cNvPr id="479" name="Google Shape;479;p49"/>
          <p:cNvPicPr preferRelativeResize="0"/>
          <p:nvPr/>
        </p:nvPicPr>
        <p:blipFill rotWithShape="1">
          <a:blip r:embed="rId5">
            <a:alphaModFix/>
          </a:blip>
          <a:srcRect/>
          <a:stretch/>
        </p:blipFill>
        <p:spPr>
          <a:xfrm>
            <a:off x="2983245" y="1860290"/>
            <a:ext cx="3177510" cy="3177510"/>
          </a:xfrm>
          <a:prstGeom prst="rect">
            <a:avLst/>
          </a:prstGeom>
          <a:noFill/>
          <a:ln>
            <a:noFill/>
          </a:ln>
        </p:spPr>
      </p:pic>
      <p:sp>
        <p:nvSpPr>
          <p:cNvPr id="480" name="Google Shape;480;p49"/>
          <p:cNvSpPr/>
          <p:nvPr/>
        </p:nvSpPr>
        <p:spPr>
          <a:xfrm>
            <a:off x="3090534" y="4793753"/>
            <a:ext cx="298406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a:solidFill>
                  <a:schemeClr val="dk1"/>
                </a:solidFill>
                <a:latin typeface="Arial"/>
                <a:ea typeface="Arial"/>
                <a:cs typeface="Arial"/>
                <a:sym typeface="Arial"/>
              </a:rPr>
              <a:t>http://res.cloudinary.com/picasso/image/upload/c_lpad,f_jpg,fl_progressive,h_300,q_95,w_300/l65qafnerzh4t1muq70l.jpg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5"/>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Cardette</a:t>
            </a:r>
            <a:endParaRPr/>
          </a:p>
        </p:txBody>
      </p:sp>
      <p:sp>
        <p:nvSpPr>
          <p:cNvPr id="76" name="Google Shape;76;p5"/>
          <p:cNvSpPr txBox="1">
            <a:spLocks noGrp="1"/>
          </p:cNvSpPr>
          <p:nvPr>
            <p:ph type="body" idx="1"/>
          </p:nvPr>
        </p:nvSpPr>
        <p:spPr>
          <a:xfrm>
            <a:off x="326768" y="1865774"/>
            <a:ext cx="5301034"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Used to hold enclosure cards in floral arrangements</a:t>
            </a:r>
            <a:endParaRPr/>
          </a:p>
          <a:p>
            <a:pPr marL="342900" lvl="0" indent="-342900" algn="l" rtl="0">
              <a:lnSpc>
                <a:spcPct val="100000"/>
              </a:lnSpc>
              <a:spcBef>
                <a:spcPts val="800"/>
              </a:spcBef>
              <a:spcAft>
                <a:spcPts val="0"/>
              </a:spcAft>
              <a:buClr>
                <a:srgbClr val="7F7F7F"/>
              </a:buClr>
              <a:buSzPts val="2000"/>
              <a:buFont typeface="Arial"/>
              <a:buChar char="•"/>
            </a:pPr>
            <a:r>
              <a:rPr lang="en-US"/>
              <a:t>Vary in size, shape and color</a:t>
            </a:r>
            <a:endParaRPr/>
          </a:p>
        </p:txBody>
      </p:sp>
      <p:pic>
        <p:nvPicPr>
          <p:cNvPr id="77" name="Google Shape;77;p5"/>
          <p:cNvPicPr preferRelativeResize="0"/>
          <p:nvPr/>
        </p:nvPicPr>
        <p:blipFill rotWithShape="1">
          <a:blip r:embed="rId3">
            <a:alphaModFix/>
          </a:blip>
          <a:srcRect/>
          <a:stretch/>
        </p:blipFill>
        <p:spPr>
          <a:xfrm>
            <a:off x="5765543" y="2038335"/>
            <a:ext cx="2790825" cy="3657600"/>
          </a:xfrm>
          <a:prstGeom prst="rect">
            <a:avLst/>
          </a:prstGeom>
          <a:noFill/>
          <a:ln>
            <a:noFill/>
          </a:ln>
        </p:spPr>
      </p:pic>
      <p:sp>
        <p:nvSpPr>
          <p:cNvPr id="78" name="Google Shape;78;p5"/>
          <p:cNvSpPr/>
          <p:nvPr/>
        </p:nvSpPr>
        <p:spPr>
          <a:xfrm>
            <a:off x="4874955" y="5695935"/>
            <a:ext cx="4572000"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b="0" i="0" u="none" strike="noStrike" cap="none">
                <a:solidFill>
                  <a:schemeClr val="dk1"/>
                </a:solidFill>
                <a:latin typeface="Arial"/>
                <a:ea typeface="Arial"/>
                <a:cs typeface="Arial"/>
                <a:sym typeface="Arial"/>
              </a:rPr>
              <a:t>http://www.floradec.com/prodimg/SYN-47%2048.jpg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Ceramic Container</a:t>
            </a:r>
            <a:endParaRPr/>
          </a:p>
        </p:txBody>
      </p:sp>
      <p:sp>
        <p:nvSpPr>
          <p:cNvPr id="84" name="Google Shape;84;p6"/>
          <p:cNvSpPr txBox="1">
            <a:spLocks noGrp="1"/>
          </p:cNvSpPr>
          <p:nvPr>
            <p:ph type="body" idx="1"/>
          </p:nvPr>
        </p:nvSpPr>
        <p:spPr>
          <a:xfrm>
            <a:off x="457200" y="1818640"/>
            <a:ext cx="4359897"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Ceramic containers are used to hold mixed flower arrangements.</a:t>
            </a:r>
            <a:endParaRPr/>
          </a:p>
          <a:p>
            <a:pPr marL="342900" lvl="0" indent="-342900" algn="l" rtl="0">
              <a:lnSpc>
                <a:spcPct val="100000"/>
              </a:lnSpc>
              <a:spcBef>
                <a:spcPts val="800"/>
              </a:spcBef>
              <a:spcAft>
                <a:spcPts val="0"/>
              </a:spcAft>
              <a:buClr>
                <a:srgbClr val="7F7F7F"/>
              </a:buClr>
              <a:buSzPts val="2000"/>
              <a:buFont typeface="Arial"/>
              <a:buChar char="•"/>
            </a:pPr>
            <a:r>
              <a:rPr lang="en-US"/>
              <a:t>Containers can be simple or ornate, big or small, and in various colors and shapes. </a:t>
            </a:r>
            <a:endParaRPr/>
          </a:p>
        </p:txBody>
      </p:sp>
      <p:pic>
        <p:nvPicPr>
          <p:cNvPr id="85" name="Google Shape;85;p6"/>
          <p:cNvPicPr preferRelativeResize="0"/>
          <p:nvPr/>
        </p:nvPicPr>
        <p:blipFill rotWithShape="1">
          <a:blip r:embed="rId3">
            <a:alphaModFix/>
          </a:blip>
          <a:srcRect/>
          <a:stretch/>
        </p:blipFill>
        <p:spPr>
          <a:xfrm>
            <a:off x="4986485" y="2130753"/>
            <a:ext cx="3714750" cy="3143250"/>
          </a:xfrm>
          <a:prstGeom prst="rect">
            <a:avLst/>
          </a:prstGeom>
          <a:noFill/>
          <a:ln>
            <a:noFill/>
          </a:ln>
        </p:spPr>
      </p:pic>
      <p:sp>
        <p:nvSpPr>
          <p:cNvPr id="86" name="Google Shape;86;p6"/>
          <p:cNvSpPr/>
          <p:nvPr/>
        </p:nvSpPr>
        <p:spPr>
          <a:xfrm>
            <a:off x="4572000" y="4711294"/>
            <a:ext cx="4572000"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b="0" i="0" u="none" strike="noStrike" cap="none">
                <a:solidFill>
                  <a:schemeClr val="dk1"/>
                </a:solidFill>
                <a:latin typeface="Arial"/>
                <a:ea typeface="Arial"/>
                <a:cs typeface="Arial"/>
                <a:sym typeface="Arial"/>
              </a:rPr>
              <a:t>https://posts.mode.com/wp-content/uploads/2008/06/glazedceramic.jpg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7"/>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Chenille Stem</a:t>
            </a:r>
            <a:br>
              <a:rPr lang="en-US"/>
            </a:br>
            <a:endParaRPr/>
          </a:p>
        </p:txBody>
      </p:sp>
      <p:sp>
        <p:nvSpPr>
          <p:cNvPr id="92" name="Google Shape;92;p7"/>
          <p:cNvSpPr txBox="1">
            <a:spLocks noGrp="1"/>
          </p:cNvSpPr>
          <p:nvPr>
            <p:ph type="body" idx="1"/>
          </p:nvPr>
        </p:nvSpPr>
        <p:spPr>
          <a:xfrm>
            <a:off x="457200" y="1818640"/>
            <a:ext cx="4322190"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Also known as a pipe cleaner</a:t>
            </a:r>
            <a:endParaRPr/>
          </a:p>
          <a:p>
            <a:pPr marL="342900" lvl="0" indent="-342900" algn="l" rtl="0">
              <a:lnSpc>
                <a:spcPct val="100000"/>
              </a:lnSpc>
              <a:spcBef>
                <a:spcPts val="800"/>
              </a:spcBef>
              <a:spcAft>
                <a:spcPts val="0"/>
              </a:spcAft>
              <a:buClr>
                <a:srgbClr val="7F7F7F"/>
              </a:buClr>
              <a:buSzPts val="2000"/>
              <a:buFont typeface="Arial"/>
              <a:buChar char="•"/>
            </a:pPr>
            <a:r>
              <a:rPr lang="en-US"/>
              <a:t>Comes in assorted colors and lengths </a:t>
            </a:r>
            <a:endParaRPr/>
          </a:p>
          <a:p>
            <a:pPr marL="342900" lvl="0" indent="-342900" algn="l" rtl="0">
              <a:lnSpc>
                <a:spcPct val="100000"/>
              </a:lnSpc>
              <a:spcBef>
                <a:spcPts val="800"/>
              </a:spcBef>
              <a:spcAft>
                <a:spcPts val="0"/>
              </a:spcAft>
              <a:buClr>
                <a:srgbClr val="7F7F7F"/>
              </a:buClr>
              <a:buSzPts val="2000"/>
              <a:buFont typeface="Arial"/>
              <a:buChar char="•"/>
            </a:pPr>
            <a:r>
              <a:rPr lang="en-US"/>
              <a:t>Used to secure ribbon and other decorations in floral work where the chenille stem can be hidden in the arrangement or wreath based on its color </a:t>
            </a:r>
            <a:endParaRPr/>
          </a:p>
          <a:p>
            <a:pPr marL="0" lvl="0" indent="0" algn="l" rtl="0">
              <a:lnSpc>
                <a:spcPct val="100000"/>
              </a:lnSpc>
              <a:spcBef>
                <a:spcPts val="800"/>
              </a:spcBef>
              <a:spcAft>
                <a:spcPts val="0"/>
              </a:spcAft>
              <a:buClr>
                <a:srgbClr val="7F7F7F"/>
              </a:buClr>
              <a:buSzPts val="2000"/>
              <a:buNone/>
            </a:pPr>
            <a:endParaRPr/>
          </a:p>
        </p:txBody>
      </p:sp>
      <p:pic>
        <p:nvPicPr>
          <p:cNvPr id="93" name="Google Shape;93;p7"/>
          <p:cNvPicPr preferRelativeResize="0"/>
          <p:nvPr/>
        </p:nvPicPr>
        <p:blipFill rotWithShape="1">
          <a:blip r:embed="rId3">
            <a:alphaModFix/>
          </a:blip>
          <a:srcRect/>
          <a:stretch/>
        </p:blipFill>
        <p:spPr>
          <a:xfrm>
            <a:off x="5040984" y="1971920"/>
            <a:ext cx="3728244" cy="3184542"/>
          </a:xfrm>
          <a:prstGeom prst="rect">
            <a:avLst/>
          </a:prstGeom>
          <a:noFill/>
          <a:ln>
            <a:noFill/>
          </a:ln>
        </p:spPr>
      </p:pic>
      <p:sp>
        <p:nvSpPr>
          <p:cNvPr id="94" name="Google Shape;94;p7"/>
          <p:cNvSpPr/>
          <p:nvPr/>
        </p:nvSpPr>
        <p:spPr>
          <a:xfrm>
            <a:off x="4448639" y="5175032"/>
            <a:ext cx="4572000"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b="0" i="0" u="none" strike="noStrike" cap="none">
                <a:solidFill>
                  <a:schemeClr val="dk1"/>
                </a:solidFill>
                <a:latin typeface="Arial"/>
                <a:ea typeface="Arial"/>
                <a:cs typeface="Arial"/>
                <a:sym typeface="Arial"/>
              </a:rPr>
              <a:t>https://o.quizlet.com/i/z5pbJsAoFMhB3ms1nI0ECw_m.jpg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8"/>
          <p:cNvSpPr txBox="1">
            <a:spLocks noGrp="1"/>
          </p:cNvSpPr>
          <p:nvPr>
            <p:ph type="title"/>
          </p:nvPr>
        </p:nvSpPr>
        <p:spPr>
          <a:xfrm>
            <a:off x="326768" y="192259"/>
            <a:ext cx="8229600" cy="9816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C97"/>
              </a:buClr>
              <a:buSzPts val="2400"/>
              <a:buFont typeface="Georgia"/>
              <a:buNone/>
            </a:pPr>
            <a:r>
              <a:rPr lang="en-US"/>
              <a:t>Corsage Box</a:t>
            </a:r>
            <a:br>
              <a:rPr lang="en-US"/>
            </a:br>
            <a:endParaRPr/>
          </a:p>
        </p:txBody>
      </p:sp>
      <p:sp>
        <p:nvSpPr>
          <p:cNvPr id="100" name="Google Shape;100;p8"/>
          <p:cNvSpPr txBox="1">
            <a:spLocks noGrp="1"/>
          </p:cNvSpPr>
          <p:nvPr>
            <p:ph type="body" idx="1"/>
          </p:nvPr>
        </p:nvSpPr>
        <p:spPr>
          <a:xfrm>
            <a:off x="457200" y="1818640"/>
            <a:ext cx="4595567" cy="400272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F7F7F"/>
              </a:buClr>
              <a:buSzPts val="2000"/>
              <a:buFont typeface="Arial"/>
              <a:buChar char="•"/>
            </a:pPr>
            <a:r>
              <a:rPr lang="en-US"/>
              <a:t>Protects corsage after purchase and during travel.</a:t>
            </a:r>
            <a:endParaRPr/>
          </a:p>
          <a:p>
            <a:pPr marL="342900" lvl="0" indent="-342900" algn="l" rtl="0">
              <a:lnSpc>
                <a:spcPct val="100000"/>
              </a:lnSpc>
              <a:spcBef>
                <a:spcPts val="800"/>
              </a:spcBef>
              <a:spcAft>
                <a:spcPts val="0"/>
              </a:spcAft>
              <a:buClr>
                <a:srgbClr val="7F7F7F"/>
              </a:buClr>
              <a:buSzPts val="2000"/>
              <a:buFont typeface="Arial"/>
              <a:buChar char="•"/>
            </a:pPr>
            <a:r>
              <a:rPr lang="en-US"/>
              <a:t>Varies in size</a:t>
            </a:r>
            <a:endParaRPr/>
          </a:p>
        </p:txBody>
      </p:sp>
      <p:pic>
        <p:nvPicPr>
          <p:cNvPr id="101" name="Google Shape;101;p8"/>
          <p:cNvPicPr preferRelativeResize="0"/>
          <p:nvPr/>
        </p:nvPicPr>
        <p:blipFill rotWithShape="1">
          <a:blip r:embed="rId3">
            <a:alphaModFix/>
          </a:blip>
          <a:srcRect/>
          <a:stretch/>
        </p:blipFill>
        <p:spPr>
          <a:xfrm>
            <a:off x="5064303" y="1488702"/>
            <a:ext cx="3756091" cy="3832831"/>
          </a:xfrm>
          <a:prstGeom prst="rect">
            <a:avLst/>
          </a:prstGeom>
          <a:noFill/>
          <a:ln>
            <a:noFill/>
          </a:ln>
        </p:spPr>
      </p:pic>
      <p:sp>
        <p:nvSpPr>
          <p:cNvPr id="102" name="Google Shape;102;p8"/>
          <p:cNvSpPr/>
          <p:nvPr/>
        </p:nvSpPr>
        <p:spPr>
          <a:xfrm>
            <a:off x="4828067" y="4417161"/>
            <a:ext cx="4572000" cy="153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b="0" i="0" u="none" strike="noStrike" cap="none">
                <a:solidFill>
                  <a:schemeClr val="dk1"/>
                </a:solidFill>
                <a:latin typeface="Arial"/>
                <a:ea typeface="Arial"/>
                <a:cs typeface="Arial"/>
                <a:sym typeface="Arial"/>
              </a:rPr>
              <a:t>http://www.floralsupply.com/media/catalog/product/cache/1/image/470x353/9df78eab33525d08d6e5fb8d27136e95/c/o/corsage_2.jpg</a:t>
            </a:r>
            <a:endParaRPr/>
          </a:p>
        </p:txBody>
      </p:sp>
    </p:spTree>
  </p:cSld>
  <p:clrMapOvr>
    <a:masterClrMapping/>
  </p:clrMapOvr>
</p:sld>
</file>

<file path=ppt/theme/theme1.xml><?xml version="1.0" encoding="utf-8"?>
<a:theme xmlns:a="http://schemas.openxmlformats.org/drawingml/2006/main" name="FFA Inservice Master">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3840</Words>
  <Application>Microsoft Macintosh PowerPoint</Application>
  <PresentationFormat>On-screen Show (4:3)</PresentationFormat>
  <Paragraphs>357</Paragraphs>
  <Slides>50</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Georgia</vt:lpstr>
      <vt:lpstr>Calibri</vt:lpstr>
      <vt:lpstr>Libre Franklin</vt:lpstr>
      <vt:lpstr>Noto Sans Symbols</vt:lpstr>
      <vt:lpstr>Verdana</vt:lpstr>
      <vt:lpstr>Arial</vt:lpstr>
      <vt:lpstr>FFA Inservice Master</vt:lpstr>
      <vt:lpstr>Unit 3: Floral Design </vt:lpstr>
      <vt:lpstr>Lesson Plan</vt:lpstr>
      <vt:lpstr>Introduction </vt:lpstr>
      <vt:lpstr>Floriculture Tool Identification </vt:lpstr>
      <vt:lpstr>Bouquet Sleeve</vt:lpstr>
      <vt:lpstr>Cardette</vt:lpstr>
      <vt:lpstr>Ceramic Container</vt:lpstr>
      <vt:lpstr>Chenille Stem </vt:lpstr>
      <vt:lpstr>Corsage Box </vt:lpstr>
      <vt:lpstr>Corsage Pins </vt:lpstr>
      <vt:lpstr>Corsage Snips </vt:lpstr>
      <vt:lpstr>Dry Foam </vt:lpstr>
      <vt:lpstr>Enclosure Card </vt:lpstr>
      <vt:lpstr>Fern Greening Pins </vt:lpstr>
      <vt:lpstr>Floral Adhesive </vt:lpstr>
      <vt:lpstr>Floral Knife </vt:lpstr>
      <vt:lpstr>Floral Foam </vt:lpstr>
      <vt:lpstr>Floral Preservative  </vt:lpstr>
      <vt:lpstr>Floral Stem Tape </vt:lpstr>
      <vt:lpstr>Floral Wire</vt:lpstr>
      <vt:lpstr>Glass Vase </vt:lpstr>
      <vt:lpstr>Glue Gun</vt:lpstr>
      <vt:lpstr>Glue Pan</vt:lpstr>
      <vt:lpstr>Glue Stick </vt:lpstr>
      <vt:lpstr>Nosegay Holder </vt:lpstr>
      <vt:lpstr>Pot Cover</vt:lpstr>
      <vt:lpstr>Ribbon</vt:lpstr>
      <vt:lpstr>Ribbon Shears</vt:lpstr>
      <vt:lpstr>Rose and Stem Flower Stripper </vt:lpstr>
      <vt:lpstr>Sheet Moss</vt:lpstr>
      <vt:lpstr>Spanish Moss</vt:lpstr>
      <vt:lpstr>Styrofoam </vt:lpstr>
      <vt:lpstr>Sure-stik Cling</vt:lpstr>
      <vt:lpstr>Tulle</vt:lpstr>
      <vt:lpstr>Water Picks</vt:lpstr>
      <vt:lpstr>Water Tubes</vt:lpstr>
      <vt:lpstr>Waterproof Container Tape</vt:lpstr>
      <vt:lpstr>Wire Cutter</vt:lpstr>
      <vt:lpstr>Wooden Picks</vt:lpstr>
      <vt:lpstr>Wrist Corsage Holder</vt:lpstr>
      <vt:lpstr>Floriculture Crop Identification </vt:lpstr>
      <vt:lpstr>Line Flowers</vt:lpstr>
      <vt:lpstr>Line Foliage</vt:lpstr>
      <vt:lpstr>Form Flowers</vt:lpstr>
      <vt:lpstr>Form Foliage</vt:lpstr>
      <vt:lpstr>Mass Flowers</vt:lpstr>
      <vt:lpstr>Mass Foliage </vt:lpstr>
      <vt:lpstr>Filler Flowers</vt:lpstr>
      <vt:lpstr>Filler Foliage</vt:lpstr>
      <vt:lpstr>Review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Information Technology</dc:creator>
  <cp:lastModifiedBy>Tiffany Fishburn</cp:lastModifiedBy>
  <cp:revision>1</cp:revision>
  <dcterms:created xsi:type="dcterms:W3CDTF">2007-01-30T15:01:20Z</dcterms:created>
  <dcterms:modified xsi:type="dcterms:W3CDTF">2024-08-07T15:31:04Z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Basic Excel Workbook</vt:lpwstr>
  </property>
  <property fmtid="{D5CDD505-2E9C-101B-9397-08002B2CF9AE}" pid="3" name="ContentTypeId">
    <vt:lpwstr>0x0101007460B7E68ED8CC43BF749F2C27615CF4</vt:lpwstr>
  </property>
  <property fmtid="{D5CDD505-2E9C-101B-9397-08002B2CF9AE}" pid="4" name="_dlc_DocIdItemGuid">
    <vt:lpwstr>c8cb7060-a602-4043-a624-b6722304b2e0</vt:lpwstr>
  </property>
  <property fmtid="{D5CDD505-2E9C-101B-9397-08002B2CF9AE}" pid="5" name="_dlc_DocId">
    <vt:lpwstr>6HAXTY5FZTHJ-43-1608</vt:lpwstr>
  </property>
  <property fmtid="{D5CDD505-2E9C-101B-9397-08002B2CF9AE}" pid="6" name="_dlc_DocIdUrl">
    <vt:lpwstr>https://ffanet.ffa.org/sites/collaboration/edresources/_layouts/15/DocIdRedir.aspx?ID=6HAXTY5FZTHJ-43-1608, 6HAXTY5FZTHJ-43-1608</vt:lpwstr>
  </property>
</Properties>
</file>